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85" r:id="rId4"/>
    <p:sldId id="277" r:id="rId5"/>
    <p:sldId id="281" r:id="rId6"/>
    <p:sldId id="276" r:id="rId7"/>
    <p:sldId id="263" r:id="rId8"/>
    <p:sldId id="262" r:id="rId9"/>
    <p:sldId id="264" r:id="rId10"/>
    <p:sldId id="265" r:id="rId11"/>
    <p:sldId id="266" r:id="rId12"/>
    <p:sldId id="278" r:id="rId13"/>
    <p:sldId id="267" r:id="rId14"/>
    <p:sldId id="268" r:id="rId15"/>
    <p:sldId id="284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A8DF17E-EA34-0446-C0CD-BBAB58A4CD7C}" name="동원 이" initials="동이" userId="5a98e330f125285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59" autoAdjust="0"/>
    <p:restoredTop sz="94660"/>
  </p:normalViewPr>
  <p:slideViewPr>
    <p:cSldViewPr snapToGrid="0">
      <p:cViewPr varScale="1">
        <p:scale>
          <a:sx n="85" d="100"/>
          <a:sy n="85" d="100"/>
        </p:scale>
        <p:origin x="60" y="1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5T12:38:21.09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24575,'0'1'0,"1"0"0,-1 0 0,0-1 0,0 1 0,1 0 0,-1 0 0,1-1 0,-1 1 0,0 0 0,1-1 0,-1 1 0,1-1 0,0 1 0,-1-1 0,1 1 0,-1-1 0,1 1 0,0-1 0,-1 1 0,1-1 0,0 0 0,0 1 0,-1-1 0,1 0 0,0 0 0,0 1 0,1-1 0,26 4 0,-24-4 0,274 4 0,-152-6 0,992 2 0,-1104 1-125,0 1 0,1 0-1,13 4 1,-17-4-739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D1825-3C4F-7D6F-C55E-88BF849362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7AB09C-4C82-0639-0FF2-2DA72A11B6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A90607-C8F1-71C9-F403-3A8119CD0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357111-3A55-E36A-443B-A6961665A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980C80-D2DA-B035-2249-C94ABC7F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804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085DF-CB6F-C0F7-5423-019B37DED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F48CCE-B023-F9A7-D518-10299D806E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373214-D5DE-DBC6-681E-60B4CE76E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5F8790-A61F-FD7E-BE8E-9DAD2D677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415336-5185-35B3-1042-2B926D2DA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192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8AD292C-3DC7-B047-EB19-7030C0457B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4E0624-92DF-37B1-2B50-7B67E2E466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C6DB86-83AF-C05B-7F75-33C036558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D6CA3B-4E23-1594-DED6-70DA16C42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05C833-AC5D-19E5-6E36-AE6245BA4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376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84FE87-F0BA-5925-986A-4CEB6D63A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1E77AB-0CAE-8A55-5F66-923E50E5B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A0AC4C-3D80-0182-951A-ABBE6A39B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13AD01-E358-42DF-D401-4E0936593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59F38D-A0B9-7720-EE8B-E9A6619AA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684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6D2F9E-6D59-0ECB-2EC7-EC9795B03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8E866E-CAC3-988A-D732-EB6858274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EBD76A-5AF8-64E6-5DCB-0469C6F11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7CDDC4-762A-3579-516E-F0F1AD954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2B1765-AFEC-9F83-BD5E-99C6D14E7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069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22E62-F82B-DA74-B9F5-3BEC1C75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C7A3A4-1A92-D0B0-AF6A-F32579192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221C9A-74F4-315F-E3C4-AB08450DC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659352-C2E4-51BA-E1BB-06B16A53D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2AC1B3-85E5-BFF0-3D3F-B807F9EBE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EB6B50-5DCC-8528-E425-70B55CEF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835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C162F-2CEF-E8A6-2FDE-46533DA90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0A0942-A3D3-53D6-8392-DD38D2E89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F56AD4-473E-0F25-9D3B-6C1B9EE236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37701FF-66B3-AF63-3AB4-0E0EB1DEED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8F5FE4F-9735-BE79-8D7B-121CF37BFD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677A78-8EDC-5F13-3F48-3E35DD5BD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2025-11-02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906C54D-E948-F03B-E960-C6B04CD05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56FB193-B324-DEFD-BC34-CC17B11A3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138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399500-A972-6881-90AC-2DEA88098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9A5872C-85C2-A38C-146D-54B3BE71C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2025-11-02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04D13B-078C-C5FF-B382-DC0408673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AC6AB1-CAF8-E823-A41D-A3F56B924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246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2763F4-3303-2F78-87E2-C2F63400C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2025-11-02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60345B6-5E21-2842-715D-A40C53D87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01453E-DAA6-30EB-DBA6-15E357BCC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433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288286-3368-2B0C-3B7E-30E9BC4E7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A084EF-B963-D008-8CAD-CAF0EA2E8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AA5550-39C1-D007-2A95-682ED3DCEE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21E4A9-D52D-0531-B4FF-BDC327973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A4786A-C449-BB75-AAD6-8328E5E0B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DDBEA6-3994-BDCE-94A0-5025CE8AA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820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D8BE90-723A-DBD9-E441-6F8F4D42D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6DFE71A-154F-E140-3B42-18D1C0F550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AC891A-BC61-C08C-42F9-8DB0E4D654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77E1E5-06CF-2A4C-82D2-3A081351D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BEB27A-16E5-158F-FD3A-635E336E5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4B0D35-4279-680E-7890-A3DDC1C09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999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3C5B0E-B6DC-FE6E-7A49-5E842B202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C9EA2A-A67E-19D5-7E77-42AE43F64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271976-EBFA-66FE-F552-FF5F010F04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DF2D6-8C5E-4A0C-AD78-AB907B009066}" type="datetimeFigureOut">
              <a:rPr lang="ko-KR" altLang="en-US" smtClean="0"/>
              <a:t>2025-11-02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FAA69D-C1A3-9973-39DE-65816BF50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831B6B-D90E-3F04-17BC-34916AE79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333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ldw9981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learn.microsoft.com/ko-kr/windows/win32/dxtecharts/cascaded-shadow-maps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microsoft/DirectXTK/wiki/Collision-detection" TargetMode="External"/><Relationship Id="rId4" Type="http://schemas.openxmlformats.org/officeDocument/2006/relationships/hyperlink" Target="https://github.com/microsoft/DirectXTK/wiki/DebugDraw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inpa.tistory.com/entry/JAVA-%E2%98%95-%EC%8B%A4%EC%88%98-%ED%91%9C%ED%98%84%EB%B6%80%EB%8F%99-%EC%86%8C%EC%88%98%EC%A0%90-%EC%9B%90%EB%A6%AC-%ED%95%9C%EB%88%88%EC%97%90-%EC%9D%B4%ED%95%B4%ED%95%98%EA%B8%B0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ko-kr/windows/win32/api/directxmath/nf-directxmath-xmmatrixperspectivelh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s://learn.microsoft.com/ko-kr/windows/win32/api/directxmath/nf-directxmath-xmmatrixlookatlh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ko-kr/windows/win32/direct3d11/d3d10-graphics-programming-guide-output-merger-stage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learn.microsoft.com/en-us/windows/win32/api/d3d11/nf-d3d11-id3d11devicecontext-omsetrendertargets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customXml" Target="../ink/ink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16.png"/><Relationship Id="rId9" Type="http://schemas.openxmlformats.org/officeDocument/2006/relationships/image" Target="../media/image10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85004-D9B8-0BF9-5E5B-BCBA7C86B7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Direct3D11 </a:t>
            </a:r>
            <a:r>
              <a:rPr lang="ko-KR" altLang="en-US" dirty="0"/>
              <a:t>프로그래밍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CD820F-C031-7D37-3253-EAE9601FE6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err="1"/>
              <a:t>ShadowMapping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ldw9981@gmail.com</a:t>
            </a:r>
            <a:r>
              <a:rPr lang="en-US" altLang="ko-KR" dirty="0"/>
              <a:t> </a:t>
            </a:r>
            <a:r>
              <a:rPr lang="ko-KR" altLang="en-US" dirty="0"/>
              <a:t>이동원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0057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CC7C0-905C-455B-5FC3-D0ED9C60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DepthOnly</a:t>
            </a:r>
            <a:r>
              <a:rPr lang="en-US" altLang="ko-KR" dirty="0"/>
              <a:t> Pass Vertex Shader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637FBF-563E-2AD6-F067-4BA26346F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161" y="1785794"/>
            <a:ext cx="6847445" cy="39544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CE9D45F-64FD-C91F-3854-729DF664B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51359"/>
            <a:ext cx="3104185" cy="15097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4E22D3F-3BF8-1FC2-4AA8-F3F53329F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062342"/>
            <a:ext cx="3232228" cy="18046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2BC4621-0E75-94B6-D057-985055C59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989041"/>
            <a:ext cx="2711581" cy="20364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D26B4C-A4A9-C6D9-6220-7C7850F1704C}"/>
              </a:ext>
            </a:extLst>
          </p:cNvPr>
          <p:cNvSpPr txBox="1"/>
          <p:nvPr/>
        </p:nvSpPr>
        <p:spPr>
          <a:xfrm>
            <a:off x="5608871" y="1381487"/>
            <a:ext cx="1641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Vertex Shader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4A6E91-50D3-AB7B-1AE2-6BE9C74F2464}"/>
              </a:ext>
            </a:extLst>
          </p:cNvPr>
          <p:cNvSpPr txBox="1"/>
          <p:nvPr/>
        </p:nvSpPr>
        <p:spPr>
          <a:xfrm>
            <a:off x="5365030" y="5800377"/>
            <a:ext cx="146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Pixel Shader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03A2FF-63CE-EF36-8AE7-06DC5C6ECE4D}"/>
              </a:ext>
            </a:extLst>
          </p:cNvPr>
          <p:cNvSpPr/>
          <p:nvPr/>
        </p:nvSpPr>
        <p:spPr>
          <a:xfrm>
            <a:off x="1256042" y="2302053"/>
            <a:ext cx="2383392" cy="4169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B1D7BD-9205-A9BC-7CB6-80DB7CF99D8D}"/>
              </a:ext>
            </a:extLst>
          </p:cNvPr>
          <p:cNvSpPr txBox="1"/>
          <p:nvPr/>
        </p:nvSpPr>
        <p:spPr>
          <a:xfrm>
            <a:off x="8335653" y="4656139"/>
            <a:ext cx="2442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50"/>
                </a:solidFill>
              </a:rPr>
              <a:t>깊이 값 기록을 위한</a:t>
            </a:r>
            <a:endParaRPr lang="en-US" altLang="ko-KR" dirty="0">
              <a:solidFill>
                <a:srgbClr val="00B050"/>
              </a:solidFill>
            </a:endParaRPr>
          </a:p>
          <a:p>
            <a:r>
              <a:rPr lang="ko-KR" altLang="en-US" dirty="0">
                <a:solidFill>
                  <a:srgbClr val="00B050"/>
                </a:solidFill>
              </a:rPr>
              <a:t>투영변환만 필요하다</a:t>
            </a:r>
            <a:r>
              <a:rPr lang="en-US" altLang="ko-KR" dirty="0">
                <a:solidFill>
                  <a:srgbClr val="00B050"/>
                </a:solidFill>
              </a:rPr>
              <a:t>.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ACAEA4-D62A-20DF-B996-86209AA6C1DB}"/>
              </a:ext>
            </a:extLst>
          </p:cNvPr>
          <p:cNvSpPr txBox="1"/>
          <p:nvPr/>
        </p:nvSpPr>
        <p:spPr>
          <a:xfrm>
            <a:off x="5321401" y="6169709"/>
            <a:ext cx="5847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렌더타겟에</a:t>
            </a:r>
            <a:r>
              <a:rPr lang="ko-KR" altLang="en-US" dirty="0"/>
              <a:t> 기록할 </a:t>
            </a:r>
            <a:r>
              <a:rPr lang="en-US" altLang="ko-KR" dirty="0"/>
              <a:t>RGBA</a:t>
            </a:r>
            <a:r>
              <a:rPr lang="ko-KR" altLang="en-US" dirty="0"/>
              <a:t>가 없으므로 실행하지 않는다</a:t>
            </a:r>
            <a:r>
              <a:rPr lang="en-US" altLang="ko-KR" dirty="0"/>
              <a:t>.</a:t>
            </a:r>
          </a:p>
          <a:p>
            <a:r>
              <a:rPr lang="en-US" altLang="ko-KR" sz="1800" dirty="0" err="1">
                <a:solidFill>
                  <a:srgbClr val="000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m_pDeviceContext</a:t>
            </a:r>
            <a:r>
              <a:rPr lang="en-US" altLang="ko-KR" sz="1800" dirty="0">
                <a:solidFill>
                  <a:srgbClr val="0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i="1" dirty="0" err="1">
                <a:solidFill>
                  <a:srgbClr val="88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PSSetShader</a:t>
            </a:r>
            <a:r>
              <a:rPr lang="en-US" altLang="ko-KR" sz="1800" i="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i="1" dirty="0">
                <a:solidFill>
                  <a:srgbClr val="A000A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1800" i="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i="1" dirty="0">
                <a:solidFill>
                  <a:srgbClr val="A000A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1800" i="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0);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B48E35-9B09-8EB5-40F9-1CB448CB59E0}"/>
              </a:ext>
            </a:extLst>
          </p:cNvPr>
          <p:cNvSpPr txBox="1"/>
          <p:nvPr/>
        </p:nvSpPr>
        <p:spPr>
          <a:xfrm>
            <a:off x="2744363" y="1732160"/>
            <a:ext cx="1184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광원에서의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뷰</a:t>
            </a:r>
            <a:r>
              <a:rPr lang="en-US" altLang="ko-KR" sz="1400" dirty="0">
                <a:solidFill>
                  <a:srgbClr val="FF0000"/>
                </a:solidFill>
              </a:rPr>
              <a:t>,</a:t>
            </a:r>
            <a:r>
              <a:rPr lang="ko-KR" altLang="en-US" sz="1400" dirty="0">
                <a:solidFill>
                  <a:srgbClr val="FF0000"/>
                </a:solidFill>
              </a:rPr>
              <a:t>투영 행렬</a:t>
            </a:r>
          </a:p>
        </p:txBody>
      </p:sp>
    </p:spTree>
    <p:extLst>
      <p:ext uri="{BB962C8B-B14F-4D97-AF65-F5344CB8AC3E}">
        <p14:creationId xmlns:p14="http://schemas.microsoft.com/office/powerpoint/2010/main" val="3165795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DF885-ED1E-2F0B-7EFC-11B41AEF5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RenderPass</a:t>
            </a:r>
            <a:r>
              <a:rPr lang="en-US" altLang="ko-KR" dirty="0"/>
              <a:t> </a:t>
            </a:r>
            <a:r>
              <a:rPr lang="en-US" altLang="ko-KR" dirty="0" err="1"/>
              <a:t>VertexShader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E9C76F-33E9-78DB-C22D-DC63BD50C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32" y="1999395"/>
            <a:ext cx="5040142" cy="473577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63E9CA4-5B0D-4592-05AC-500CF60C7EE4}"/>
              </a:ext>
            </a:extLst>
          </p:cNvPr>
          <p:cNvSpPr/>
          <p:nvPr/>
        </p:nvSpPr>
        <p:spPr>
          <a:xfrm>
            <a:off x="563174" y="6098019"/>
            <a:ext cx="4578055" cy="33305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80E214-3EBE-C91E-994A-CD5696285487}"/>
              </a:ext>
            </a:extLst>
          </p:cNvPr>
          <p:cNvSpPr txBox="1"/>
          <p:nvPr/>
        </p:nvSpPr>
        <p:spPr>
          <a:xfrm>
            <a:off x="5795184" y="1999395"/>
            <a:ext cx="623518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일반 오브젝트를 </a:t>
            </a:r>
            <a:r>
              <a:rPr lang="ko-KR" altLang="en-US" dirty="0" err="1"/>
              <a:t>그릴때</a:t>
            </a:r>
            <a:r>
              <a:rPr lang="ko-KR" altLang="en-US" dirty="0"/>
              <a:t> </a:t>
            </a:r>
            <a:r>
              <a:rPr lang="en-US" altLang="ko-KR" dirty="0"/>
              <a:t>VS</a:t>
            </a:r>
            <a:r>
              <a:rPr lang="ko-KR" altLang="en-US" dirty="0"/>
              <a:t>에 추가할 내용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정점 변환을  카메라 </a:t>
            </a:r>
            <a:r>
              <a:rPr lang="en-US" altLang="ko-KR" dirty="0"/>
              <a:t>View</a:t>
            </a:r>
            <a:r>
              <a:rPr lang="ko-KR" altLang="en-US" dirty="0"/>
              <a:t>변환 </a:t>
            </a:r>
            <a:r>
              <a:rPr lang="en-US" altLang="ko-KR" dirty="0"/>
              <a:t>-&gt; </a:t>
            </a:r>
            <a:r>
              <a:rPr lang="ko-KR" altLang="en-US" dirty="0"/>
              <a:t>투영변환 뿐만 아니라</a:t>
            </a:r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그림자 </a:t>
            </a:r>
            <a:r>
              <a:rPr lang="en-US" altLang="ko-KR" dirty="0">
                <a:solidFill>
                  <a:srgbClr val="FF0000"/>
                </a:solidFill>
              </a:rPr>
              <a:t>View</a:t>
            </a:r>
            <a:r>
              <a:rPr lang="ko-KR" altLang="en-US" dirty="0">
                <a:solidFill>
                  <a:srgbClr val="FF0000"/>
                </a:solidFill>
              </a:rPr>
              <a:t>변환 </a:t>
            </a:r>
            <a:r>
              <a:rPr lang="en-US" altLang="ko-KR" dirty="0">
                <a:solidFill>
                  <a:srgbClr val="FF0000"/>
                </a:solidFill>
              </a:rPr>
              <a:t>-&gt; </a:t>
            </a:r>
            <a:r>
              <a:rPr lang="ko-KR" altLang="en-US" dirty="0">
                <a:solidFill>
                  <a:srgbClr val="FF0000"/>
                </a:solidFill>
              </a:rPr>
              <a:t>그림자 투영변환 또한 계산한다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 err="1"/>
              <a:t>ShadowView</a:t>
            </a:r>
            <a:r>
              <a:rPr lang="en-US" altLang="ko-KR" dirty="0"/>
              <a:t> </a:t>
            </a:r>
            <a:r>
              <a:rPr lang="ko-KR" altLang="en-US" dirty="0"/>
              <a:t>와 </a:t>
            </a:r>
            <a:r>
              <a:rPr lang="en-US" altLang="ko-KR" dirty="0" err="1"/>
              <a:t>ShadowProjection</a:t>
            </a:r>
            <a:r>
              <a:rPr lang="en-US" altLang="ko-KR" dirty="0"/>
              <a:t> </a:t>
            </a:r>
            <a:r>
              <a:rPr lang="ko-KR" altLang="en-US" dirty="0"/>
              <a:t>을 사용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이후 </a:t>
            </a:r>
            <a:r>
              <a:rPr lang="en-US" altLang="ko-KR" dirty="0"/>
              <a:t>Pixel Shader</a:t>
            </a:r>
            <a:r>
              <a:rPr lang="ko-KR" altLang="en-US" dirty="0"/>
              <a:t>에서 </a:t>
            </a:r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최종 </a:t>
            </a:r>
            <a:r>
              <a:rPr lang="en-US" altLang="ko-KR" dirty="0" err="1">
                <a:solidFill>
                  <a:srgbClr val="FF0000"/>
                </a:solidFill>
              </a:rPr>
              <a:t>output.PositionShadow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r>
              <a:rPr lang="ko-KR" altLang="en-US" dirty="0">
                <a:solidFill>
                  <a:srgbClr val="FF0000"/>
                </a:solidFill>
              </a:rPr>
              <a:t>의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err="1">
                <a:solidFill>
                  <a:srgbClr val="FF0000"/>
                </a:solidFill>
              </a:rPr>
              <a:t>x,y,z,w</a:t>
            </a:r>
            <a:r>
              <a:rPr lang="ko-KR" altLang="en-US" dirty="0">
                <a:solidFill>
                  <a:srgbClr val="FF0000"/>
                </a:solidFill>
              </a:rPr>
              <a:t>값은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투영좌표계</a:t>
            </a:r>
            <a:r>
              <a:rPr lang="en-US" altLang="ko-KR" dirty="0"/>
              <a:t>(homogeneous coordinates)</a:t>
            </a:r>
            <a:r>
              <a:rPr lang="ko-KR" altLang="en-US" dirty="0"/>
              <a:t> 값이므로 </a:t>
            </a:r>
            <a:r>
              <a:rPr lang="en-US" altLang="ko-KR" dirty="0" err="1"/>
              <a:t>x,y,z</a:t>
            </a:r>
            <a:r>
              <a:rPr lang="ko-KR" altLang="en-US" dirty="0"/>
              <a:t>를 </a:t>
            </a:r>
            <a:r>
              <a:rPr lang="en-US" altLang="ko-KR" dirty="0"/>
              <a:t>w</a:t>
            </a:r>
            <a:r>
              <a:rPr lang="ko-KR" altLang="en-US" dirty="0"/>
              <a:t>로 나누면</a:t>
            </a:r>
            <a:endParaRPr lang="en-US" altLang="ko-KR" dirty="0"/>
          </a:p>
          <a:p>
            <a:r>
              <a:rPr lang="ko-KR" altLang="en-US" dirty="0" err="1">
                <a:solidFill>
                  <a:srgbClr val="FF0000"/>
                </a:solidFill>
              </a:rPr>
              <a:t>깊이값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그림자 </a:t>
            </a:r>
            <a:r>
              <a:rPr lang="en-US" altLang="ko-KR" dirty="0">
                <a:solidFill>
                  <a:srgbClr val="FF0000"/>
                </a:solidFill>
              </a:rPr>
              <a:t>NDC </a:t>
            </a:r>
            <a:r>
              <a:rPr lang="ko-KR" altLang="en-US" dirty="0">
                <a:solidFill>
                  <a:srgbClr val="FF0000"/>
                </a:solidFill>
              </a:rPr>
              <a:t>좌표계 에서의 깊이 값</a:t>
            </a:r>
            <a:r>
              <a:rPr lang="ko-KR" altLang="en-US" dirty="0"/>
              <a:t>을 구할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2AE2447-0AE1-5C10-F084-8516AE29C256}"/>
              </a:ext>
            </a:extLst>
          </p:cNvPr>
          <p:cNvCxnSpPr>
            <a:cxnSpLocks/>
          </p:cNvCxnSpPr>
          <p:nvPr/>
        </p:nvCxnSpPr>
        <p:spPr>
          <a:xfrm flipH="1">
            <a:off x="8337246" y="3474656"/>
            <a:ext cx="448116" cy="1314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3245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8155-FD67-44E4-0F4F-2FFB20584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RenderPass</a:t>
            </a:r>
            <a:r>
              <a:rPr lang="en-US" altLang="ko-KR" dirty="0"/>
              <a:t> PS</a:t>
            </a:r>
            <a:r>
              <a:rPr lang="ko-KR" altLang="en-US" dirty="0"/>
              <a:t>에서의 </a:t>
            </a:r>
            <a:r>
              <a:rPr lang="en-US" altLang="ko-KR" dirty="0"/>
              <a:t>Texture</a:t>
            </a:r>
            <a:r>
              <a:rPr lang="ko-KR" altLang="en-US" dirty="0"/>
              <a:t>활용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214D62F-43B0-D825-068C-2F5E8181885E}"/>
              </a:ext>
            </a:extLst>
          </p:cNvPr>
          <p:cNvGrpSpPr/>
          <p:nvPr/>
        </p:nvGrpSpPr>
        <p:grpSpPr>
          <a:xfrm>
            <a:off x="922041" y="3129855"/>
            <a:ext cx="3228854" cy="3363020"/>
            <a:chOff x="4954187" y="850461"/>
            <a:chExt cx="4499151" cy="4937293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22755C5-F90F-1C5A-498D-FAF81623CBD1}"/>
                </a:ext>
              </a:extLst>
            </p:cNvPr>
            <p:cNvCxnSpPr>
              <a:cxnSpLocks/>
            </p:cNvCxnSpPr>
            <p:nvPr/>
          </p:nvCxnSpPr>
          <p:spPr>
            <a:xfrm>
              <a:off x="6545174" y="2944079"/>
              <a:ext cx="994843" cy="0"/>
            </a:xfrm>
            <a:prstGeom prst="line">
              <a:avLst/>
            </a:prstGeom>
            <a:ln w="3810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916FE05-6324-E61D-1E07-E6CBD302DAD7}"/>
                </a:ext>
              </a:extLst>
            </p:cNvPr>
            <p:cNvGrpSpPr/>
            <p:nvPr/>
          </p:nvGrpSpPr>
          <p:grpSpPr>
            <a:xfrm>
              <a:off x="4954187" y="850461"/>
              <a:ext cx="4499151" cy="4937293"/>
              <a:chOff x="4954187" y="850461"/>
              <a:chExt cx="4499151" cy="4937293"/>
            </a:xfrm>
          </p:grpSpPr>
          <p:sp>
            <p:nvSpPr>
              <p:cNvPr id="6" name="이등변 삼각형 5">
                <a:extLst>
                  <a:ext uri="{FF2B5EF4-FFF2-40B4-BE49-F238E27FC236}">
                    <a16:creationId xmlns:a16="http://schemas.microsoft.com/office/drawing/2014/main" id="{67CC2EF4-7EFD-69DF-0AAF-A90436C6D96F}"/>
                  </a:ext>
                </a:extLst>
              </p:cNvPr>
              <p:cNvSpPr/>
              <p:nvPr/>
            </p:nvSpPr>
            <p:spPr>
              <a:xfrm>
                <a:off x="4954187" y="2038743"/>
                <a:ext cx="4260496" cy="3749011"/>
              </a:xfrm>
              <a:prstGeom prst="triangle">
                <a:avLst>
                  <a:gd name="adj" fmla="val 49115"/>
                </a:avLst>
              </a:prstGeom>
              <a:noFill/>
              <a:ln w="38100"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1E9DA393-A16E-6FFF-9649-6B403D3F85E6}"/>
                  </a:ext>
                </a:extLst>
              </p:cNvPr>
              <p:cNvSpPr/>
              <p:nvPr/>
            </p:nvSpPr>
            <p:spPr>
              <a:xfrm>
                <a:off x="6221229" y="4460296"/>
                <a:ext cx="534640" cy="83967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4A9BFE-1CCE-B417-11E6-26DFB84D5C13}"/>
                  </a:ext>
                </a:extLst>
              </p:cNvPr>
              <p:cNvSpPr txBox="1"/>
              <p:nvPr/>
            </p:nvSpPr>
            <p:spPr>
              <a:xfrm>
                <a:off x="6406824" y="4111756"/>
                <a:ext cx="698090" cy="7071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0A58B5-436B-3A0D-EE26-73E8C42AD834}"/>
                  </a:ext>
                </a:extLst>
              </p:cNvPr>
              <p:cNvSpPr txBox="1"/>
              <p:nvPr/>
            </p:nvSpPr>
            <p:spPr>
              <a:xfrm>
                <a:off x="8755248" y="4673973"/>
                <a:ext cx="698090" cy="7071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CE73278-C0C4-917E-D805-C5121C0A85A0}"/>
                  </a:ext>
                </a:extLst>
              </p:cNvPr>
              <p:cNvSpPr/>
              <p:nvPr/>
            </p:nvSpPr>
            <p:spPr>
              <a:xfrm>
                <a:off x="5300173" y="5112042"/>
                <a:ext cx="3568524" cy="83966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472F2329-2A79-BD2D-689E-D464FF81B4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88549" y="850461"/>
                <a:ext cx="1119047" cy="1062386"/>
              </a:xfrm>
              <a:prstGeom prst="rect">
                <a:avLst/>
              </a:prstGeom>
            </p:spPr>
          </p:pic>
        </p:grp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62396B64-0F9E-A344-2FAF-BB36A39B1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438" y="3539797"/>
            <a:ext cx="3299884" cy="29132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D3BB8B8-CF09-42D6-CD70-F6518F8A71C0}"/>
              </a:ext>
            </a:extLst>
          </p:cNvPr>
          <p:cNvSpPr txBox="1"/>
          <p:nvPr/>
        </p:nvSpPr>
        <p:spPr>
          <a:xfrm>
            <a:off x="536357" y="1682406"/>
            <a:ext cx="10610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일반적인 </a:t>
            </a:r>
            <a:r>
              <a:rPr lang="ko-KR" altLang="en-US" dirty="0" err="1"/>
              <a:t>메쉬</a:t>
            </a:r>
            <a:r>
              <a:rPr lang="ko-KR" altLang="en-US" dirty="0"/>
              <a:t> 렌더링 </a:t>
            </a:r>
            <a:r>
              <a:rPr lang="ko-KR" altLang="en-US" dirty="0" err="1"/>
              <a:t>할때</a:t>
            </a:r>
            <a:r>
              <a:rPr lang="ko-KR" altLang="en-US" dirty="0"/>
              <a:t> 해당 </a:t>
            </a:r>
            <a:r>
              <a:rPr lang="en-US" altLang="ko-KR" dirty="0"/>
              <a:t>Pixel</a:t>
            </a:r>
            <a:r>
              <a:rPr lang="ko-KR" altLang="en-US" dirty="0"/>
              <a:t>의 광원에서의 </a:t>
            </a:r>
            <a:r>
              <a:rPr lang="ko-KR" altLang="en-US" dirty="0" err="1"/>
              <a:t>깊이값과</a:t>
            </a:r>
            <a:r>
              <a:rPr lang="ko-KR" altLang="en-US" dirty="0"/>
              <a:t> </a:t>
            </a:r>
            <a:r>
              <a:rPr lang="ko-KR" altLang="en-US" dirty="0" err="1"/>
              <a:t>그림자맵에</a:t>
            </a:r>
            <a:r>
              <a:rPr lang="ko-KR" altLang="en-US" dirty="0"/>
              <a:t> 쓰여진 </a:t>
            </a:r>
            <a:r>
              <a:rPr lang="ko-KR" altLang="en-US" dirty="0" err="1"/>
              <a:t>깊이값을</a:t>
            </a:r>
            <a:r>
              <a:rPr lang="ko-KR" altLang="en-US" dirty="0"/>
              <a:t> 비교한다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그림자맵의</a:t>
            </a:r>
            <a:r>
              <a:rPr lang="ko-KR" altLang="en-US" dirty="0"/>
              <a:t> </a:t>
            </a:r>
            <a:r>
              <a:rPr lang="ko-KR" altLang="en-US" dirty="0" err="1"/>
              <a:t>깊이값이</a:t>
            </a:r>
            <a:r>
              <a:rPr lang="ko-KR" altLang="en-US" dirty="0"/>
              <a:t> 더 </a:t>
            </a:r>
            <a:r>
              <a:rPr lang="ko-KR" altLang="en-US" dirty="0" err="1"/>
              <a:t>작은값이면</a:t>
            </a:r>
            <a:r>
              <a:rPr lang="ko-KR" altLang="en-US" dirty="0"/>
              <a:t> 해당 픽셀은 어둡게 한다</a:t>
            </a:r>
            <a:r>
              <a:rPr lang="en-US" altLang="ko-KR" dirty="0"/>
              <a:t>. </a:t>
            </a:r>
            <a:r>
              <a:rPr lang="ko-KR" altLang="en-US" dirty="0"/>
              <a:t> 즉</a:t>
            </a:r>
            <a:r>
              <a:rPr lang="en-US" altLang="ko-KR" dirty="0"/>
              <a:t>. </a:t>
            </a:r>
            <a:r>
              <a:rPr lang="ko-KR" altLang="en-US" dirty="0"/>
              <a:t>해당 픽셀의 광원에서의 </a:t>
            </a:r>
            <a:endParaRPr lang="en-US" altLang="ko-KR" dirty="0"/>
          </a:p>
          <a:p>
            <a:r>
              <a:rPr lang="en-US" altLang="ko-KR" dirty="0"/>
              <a:t>NDC</a:t>
            </a:r>
            <a:r>
              <a:rPr lang="ko-KR" altLang="en-US" dirty="0"/>
              <a:t>좌표계</a:t>
            </a:r>
            <a:r>
              <a:rPr lang="en-US" altLang="ko-KR" dirty="0"/>
              <a:t>-&gt;</a:t>
            </a:r>
            <a:r>
              <a:rPr lang="ko-KR" altLang="en-US" dirty="0"/>
              <a:t>텍스처 좌표계 변환을 통해 같은 좌표에서의 </a:t>
            </a:r>
            <a:r>
              <a:rPr lang="ko-KR" altLang="en-US" dirty="0" err="1"/>
              <a:t>깊이값</a:t>
            </a:r>
            <a:r>
              <a:rPr lang="ko-KR" altLang="en-US" dirty="0"/>
              <a:t> 샘플링을 </a:t>
            </a:r>
            <a:r>
              <a:rPr lang="ko-KR" altLang="en-US" dirty="0" err="1"/>
              <a:t>할수</a:t>
            </a:r>
            <a:r>
              <a:rPr lang="ko-KR" altLang="en-US" dirty="0"/>
              <a:t> </a:t>
            </a:r>
            <a:r>
              <a:rPr lang="ko-KR" altLang="en-US" dirty="0" err="1"/>
              <a:t>있어여한다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1FA3E68-69CC-B0D2-B8CD-C11FD389C201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1964538" y="4555916"/>
            <a:ext cx="279126" cy="1036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D2038BBB-F365-228B-C9D0-86FA33A4DB63}"/>
              </a:ext>
            </a:extLst>
          </p:cNvPr>
          <p:cNvSpPr/>
          <p:nvPr/>
        </p:nvSpPr>
        <p:spPr>
          <a:xfrm>
            <a:off x="1831344" y="6003081"/>
            <a:ext cx="59127" cy="1162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FC2169E-3709-7270-154C-47E5409B3A96}"/>
              </a:ext>
            </a:extLst>
          </p:cNvPr>
          <p:cNvCxnSpPr>
            <a:cxnSpLocks/>
          </p:cNvCxnSpPr>
          <p:nvPr/>
        </p:nvCxnSpPr>
        <p:spPr>
          <a:xfrm flipH="1">
            <a:off x="1878339" y="4550722"/>
            <a:ext cx="363075" cy="1510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6BFC0A4-73C4-C585-9CE8-446399C654F7}"/>
              </a:ext>
            </a:extLst>
          </p:cNvPr>
          <p:cNvSpPr txBox="1"/>
          <p:nvPr/>
        </p:nvSpPr>
        <p:spPr>
          <a:xfrm>
            <a:off x="5321968" y="2782669"/>
            <a:ext cx="58246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광원에서 투영한 후의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NDC</a:t>
            </a:r>
            <a:r>
              <a:rPr lang="ko-KR" altLang="en-US" dirty="0"/>
              <a:t>에서 </a:t>
            </a:r>
            <a:r>
              <a:rPr lang="en-US" altLang="ko-KR" dirty="0" err="1"/>
              <a:t>Near~Far</a:t>
            </a:r>
            <a:r>
              <a:rPr lang="en-US" altLang="ko-KR" dirty="0"/>
              <a:t> </a:t>
            </a:r>
            <a:r>
              <a:rPr lang="ko-KR" altLang="en-US" dirty="0"/>
              <a:t>사이의거리를 </a:t>
            </a:r>
            <a:r>
              <a:rPr lang="en-US" altLang="ko-KR" dirty="0"/>
              <a:t>0.0 ~ 1.0f </a:t>
            </a:r>
            <a:r>
              <a:rPr lang="ko-KR" altLang="en-US" dirty="0" err="1"/>
              <a:t>로표현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5363BF-1916-8B82-A51D-C5AC3B62A0E0}"/>
              </a:ext>
            </a:extLst>
          </p:cNvPr>
          <p:cNvSpPr txBox="1"/>
          <p:nvPr/>
        </p:nvSpPr>
        <p:spPr>
          <a:xfrm>
            <a:off x="3762647" y="5864581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1.0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3CDC6B-F0ED-64E6-1A43-C8C39217A7C9}"/>
              </a:ext>
            </a:extLst>
          </p:cNvPr>
          <p:cNvSpPr txBox="1"/>
          <p:nvPr/>
        </p:nvSpPr>
        <p:spPr>
          <a:xfrm>
            <a:off x="2950450" y="4412222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0.0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30605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3134BB-D5BA-49E7-60F4-FD6120317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RenderPass</a:t>
            </a:r>
            <a:r>
              <a:rPr lang="en-US" altLang="ko-KR" dirty="0"/>
              <a:t> Pixel Shader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BD52D14-E147-A578-D2E5-3A61651D3526}"/>
              </a:ext>
            </a:extLst>
          </p:cNvPr>
          <p:cNvGrpSpPr/>
          <p:nvPr/>
        </p:nvGrpSpPr>
        <p:grpSpPr>
          <a:xfrm>
            <a:off x="6276187" y="2319591"/>
            <a:ext cx="2063741" cy="1713394"/>
            <a:chOff x="4302746" y="2840474"/>
            <a:chExt cx="2581275" cy="2160341"/>
          </a:xfrm>
        </p:grpSpPr>
        <p:pic>
          <p:nvPicPr>
            <p:cNvPr id="1026" name="Picture 2" descr="My Programming Box: Screen Transform (화면 변환)">
              <a:extLst>
                <a:ext uri="{FF2B5EF4-FFF2-40B4-BE49-F238E27FC236}">
                  <a16:creationId xmlns:a16="http://schemas.microsoft.com/office/drawing/2014/main" id="{89D054AB-141C-58A1-0E4F-643D06EBD0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2746" y="3286315"/>
              <a:ext cx="2581275" cy="17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F9B4AAC-D585-33C1-8C13-F6A8F8F0C7D1}"/>
                </a:ext>
              </a:extLst>
            </p:cNvPr>
            <p:cNvSpPr txBox="1"/>
            <p:nvPr/>
          </p:nvSpPr>
          <p:spPr>
            <a:xfrm>
              <a:off x="4516101" y="2840474"/>
              <a:ext cx="2250006" cy="3880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NDC</a:t>
              </a:r>
              <a:r>
                <a:rPr lang="ko-KR" altLang="en-US" sz="1400" dirty="0"/>
                <a:t>에서의 </a:t>
              </a:r>
              <a:r>
                <a:rPr lang="en-US" altLang="ko-KR" sz="1400" dirty="0" err="1"/>
                <a:t>x,y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범위</a:t>
              </a:r>
              <a:endParaRPr lang="en-US" altLang="ko-KR" sz="1400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1BDB042-71A3-0C75-F084-9E9DBECDAFF4}"/>
              </a:ext>
            </a:extLst>
          </p:cNvPr>
          <p:cNvGrpSpPr/>
          <p:nvPr/>
        </p:nvGrpSpPr>
        <p:grpSpPr>
          <a:xfrm>
            <a:off x="9131803" y="2154802"/>
            <a:ext cx="2437131" cy="2147231"/>
            <a:chOff x="7795857" y="2060716"/>
            <a:chExt cx="3112831" cy="2790140"/>
          </a:xfrm>
        </p:grpSpPr>
        <p:pic>
          <p:nvPicPr>
            <p:cNvPr id="1028" name="Picture 4" descr="텍스처 좌표(Direct3D 9) - Win32 apps | Microsoft Learn">
              <a:extLst>
                <a:ext uri="{FF2B5EF4-FFF2-40B4-BE49-F238E27FC236}">
                  <a16:creationId xmlns:a16="http://schemas.microsoft.com/office/drawing/2014/main" id="{F5713E45-7C73-14DB-9005-02B2FAD17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5857" y="2860131"/>
              <a:ext cx="2305050" cy="1990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20037B9-0CE4-4471-C063-459E4F76796C}"/>
                </a:ext>
              </a:extLst>
            </p:cNvPr>
            <p:cNvSpPr txBox="1"/>
            <p:nvPr/>
          </p:nvSpPr>
          <p:spPr>
            <a:xfrm>
              <a:off x="7829094" y="2060716"/>
              <a:ext cx="3079594" cy="6798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Depth Texture</a:t>
              </a:r>
              <a:r>
                <a:rPr lang="ko-KR" altLang="en-US" sz="1400" dirty="0"/>
                <a:t>를 읽기 위한 </a:t>
              </a:r>
              <a:endParaRPr lang="en-US" altLang="ko-KR" sz="1400" dirty="0"/>
            </a:p>
            <a:p>
              <a:r>
                <a:rPr lang="en-US" altLang="ko-KR" sz="1400" dirty="0"/>
                <a:t>UV</a:t>
              </a:r>
              <a:r>
                <a:rPr lang="ko-KR" altLang="en-US" sz="1400" dirty="0"/>
                <a:t> 좌표계 범위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979B595-CA6A-CAE9-3F58-90C91479A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49" y="2098808"/>
            <a:ext cx="5562966" cy="47118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D38C0B-DC92-390C-F4C0-7FBF45436D8C}"/>
              </a:ext>
            </a:extLst>
          </p:cNvPr>
          <p:cNvSpPr txBox="1"/>
          <p:nvPr/>
        </p:nvSpPr>
        <p:spPr>
          <a:xfrm>
            <a:off x="584058" y="1397959"/>
            <a:ext cx="11070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광원에서의 </a:t>
            </a:r>
            <a:r>
              <a:rPr lang="en-US" altLang="ko-KR" dirty="0"/>
              <a:t>NDC</a:t>
            </a:r>
            <a:r>
              <a:rPr lang="ko-KR" altLang="en-US" dirty="0"/>
              <a:t>좌표계는 직접계산</a:t>
            </a:r>
            <a:r>
              <a:rPr lang="en-US" altLang="ko-KR" dirty="0"/>
              <a:t>(w</a:t>
            </a:r>
            <a:r>
              <a:rPr lang="ko-KR" altLang="en-US" dirty="0"/>
              <a:t>나누기</a:t>
            </a:r>
            <a:r>
              <a:rPr lang="en-US" altLang="ko-KR" dirty="0"/>
              <a:t>)</a:t>
            </a:r>
            <a:r>
              <a:rPr lang="ko-KR" altLang="en-US" dirty="0"/>
              <a:t> 이 필요하며 </a:t>
            </a:r>
            <a:r>
              <a:rPr lang="en-US" altLang="ko-KR" dirty="0"/>
              <a:t>Texture</a:t>
            </a:r>
            <a:r>
              <a:rPr lang="ko-KR" altLang="en-US" dirty="0"/>
              <a:t>를 읽기위한 </a:t>
            </a:r>
            <a:r>
              <a:rPr lang="en-US" altLang="ko-KR" dirty="0"/>
              <a:t>UV</a:t>
            </a:r>
            <a:r>
              <a:rPr lang="ko-KR" altLang="en-US" dirty="0"/>
              <a:t>로 좌표계로 변환한다</a:t>
            </a:r>
            <a:r>
              <a:rPr lang="en-US" altLang="ko-KR" dirty="0"/>
              <a:t>. </a:t>
            </a:r>
            <a:r>
              <a:rPr lang="en-US" altLang="ko-KR" dirty="0" err="1"/>
              <a:t>RenderPass</a:t>
            </a:r>
            <a:r>
              <a:rPr lang="ko-KR" altLang="en-US" dirty="0"/>
              <a:t> </a:t>
            </a:r>
            <a:r>
              <a:rPr lang="en-US" altLang="ko-KR" dirty="0"/>
              <a:t>NDC</a:t>
            </a:r>
            <a:r>
              <a:rPr lang="ko-KR" altLang="en-US" dirty="0"/>
              <a:t>에서의 깊이 값과 </a:t>
            </a:r>
            <a:r>
              <a:rPr lang="en-US" altLang="ko-KR" dirty="0"/>
              <a:t> </a:t>
            </a:r>
            <a:r>
              <a:rPr lang="ko-KR" altLang="en-US" dirty="0"/>
              <a:t>그림자 깊이 비교하여  크다면 직접광은 </a:t>
            </a:r>
            <a:r>
              <a:rPr lang="en-US" altLang="ko-KR" dirty="0"/>
              <a:t>0</a:t>
            </a:r>
            <a:r>
              <a:rPr lang="ko-KR" altLang="en-US" dirty="0"/>
              <a:t>으로 변경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A0AD64-48C2-EB93-F8B9-F416FF92CE2D}"/>
              </a:ext>
            </a:extLst>
          </p:cNvPr>
          <p:cNvGrpSpPr/>
          <p:nvPr/>
        </p:nvGrpSpPr>
        <p:grpSpPr>
          <a:xfrm>
            <a:off x="6769388" y="4365680"/>
            <a:ext cx="1922798" cy="2169666"/>
            <a:chOff x="4954187" y="850461"/>
            <a:chExt cx="4499151" cy="4937293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7E007F5-2601-E6A7-BE7D-E16744D84233}"/>
                </a:ext>
              </a:extLst>
            </p:cNvPr>
            <p:cNvCxnSpPr>
              <a:cxnSpLocks/>
            </p:cNvCxnSpPr>
            <p:nvPr/>
          </p:nvCxnSpPr>
          <p:spPr>
            <a:xfrm>
              <a:off x="6545174" y="2944079"/>
              <a:ext cx="994843" cy="0"/>
            </a:xfrm>
            <a:prstGeom prst="line">
              <a:avLst/>
            </a:prstGeom>
            <a:ln w="3810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3FF54DF-7591-BFA7-7F41-5B2C7C474F9A}"/>
                </a:ext>
              </a:extLst>
            </p:cNvPr>
            <p:cNvGrpSpPr/>
            <p:nvPr/>
          </p:nvGrpSpPr>
          <p:grpSpPr>
            <a:xfrm>
              <a:off x="4954187" y="850461"/>
              <a:ext cx="4499151" cy="4937293"/>
              <a:chOff x="4954187" y="850461"/>
              <a:chExt cx="4499151" cy="4937293"/>
            </a:xfrm>
          </p:grpSpPr>
          <p:sp>
            <p:nvSpPr>
              <p:cNvPr id="16" name="이등변 삼각형 15">
                <a:extLst>
                  <a:ext uri="{FF2B5EF4-FFF2-40B4-BE49-F238E27FC236}">
                    <a16:creationId xmlns:a16="http://schemas.microsoft.com/office/drawing/2014/main" id="{AA001207-24CC-ACD1-7EA4-C49ED1C4BD61}"/>
                  </a:ext>
                </a:extLst>
              </p:cNvPr>
              <p:cNvSpPr/>
              <p:nvPr/>
            </p:nvSpPr>
            <p:spPr>
              <a:xfrm>
                <a:off x="4954187" y="2038743"/>
                <a:ext cx="4260496" cy="3749011"/>
              </a:xfrm>
              <a:prstGeom prst="triangle">
                <a:avLst>
                  <a:gd name="adj" fmla="val 49115"/>
                </a:avLst>
              </a:prstGeom>
              <a:noFill/>
              <a:ln w="38100"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C6832B22-0EBF-899D-7215-8F088EBCF3E8}"/>
                  </a:ext>
                </a:extLst>
              </p:cNvPr>
              <p:cNvSpPr/>
              <p:nvPr/>
            </p:nvSpPr>
            <p:spPr>
              <a:xfrm>
                <a:off x="6221229" y="4460296"/>
                <a:ext cx="534640" cy="83967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A591A57-58D9-EDD6-B2AC-686D5EF593DB}"/>
                  </a:ext>
                </a:extLst>
              </p:cNvPr>
              <p:cNvSpPr txBox="1"/>
              <p:nvPr/>
            </p:nvSpPr>
            <p:spPr>
              <a:xfrm>
                <a:off x="6406824" y="4111756"/>
                <a:ext cx="698090" cy="7071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49C430E-E5BE-160D-EC9D-E54D05EFA228}"/>
                  </a:ext>
                </a:extLst>
              </p:cNvPr>
              <p:cNvSpPr txBox="1"/>
              <p:nvPr/>
            </p:nvSpPr>
            <p:spPr>
              <a:xfrm>
                <a:off x="8755248" y="4673973"/>
                <a:ext cx="698090" cy="7071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BC7385F2-5016-CE3A-67F8-0D674BD64527}"/>
                  </a:ext>
                </a:extLst>
              </p:cNvPr>
              <p:cNvSpPr/>
              <p:nvPr/>
            </p:nvSpPr>
            <p:spPr>
              <a:xfrm>
                <a:off x="5300173" y="5112042"/>
                <a:ext cx="3568524" cy="83966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C636055A-1D61-9E42-DB28-E0B5D4C5B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88549" y="850461"/>
                <a:ext cx="1119047" cy="1062386"/>
              </a:xfrm>
              <a:prstGeom prst="rect">
                <a:avLst/>
              </a:prstGeom>
            </p:spPr>
          </p:pic>
        </p:grp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F415DE3-F9DE-F724-E3B4-D5E123D9780A}"/>
              </a:ext>
            </a:extLst>
          </p:cNvPr>
          <p:cNvCxnSpPr>
            <a:cxnSpLocks/>
            <a:endCxn id="16" idx="4"/>
          </p:cNvCxnSpPr>
          <p:nvPr/>
        </p:nvCxnSpPr>
        <p:spPr>
          <a:xfrm>
            <a:off x="6769388" y="6535346"/>
            <a:ext cx="1820804" cy="0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30BAF92-8BF7-D963-4062-C97CE058F3AE}"/>
              </a:ext>
            </a:extLst>
          </p:cNvPr>
          <p:cNvCxnSpPr>
            <a:cxnSpLocks/>
          </p:cNvCxnSpPr>
          <p:nvPr/>
        </p:nvCxnSpPr>
        <p:spPr>
          <a:xfrm flipV="1">
            <a:off x="7449327" y="5031491"/>
            <a:ext cx="1344883" cy="689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E3C887D-ADBF-D73B-5C46-FFCCBB172A1D}"/>
              </a:ext>
            </a:extLst>
          </p:cNvPr>
          <p:cNvSpPr txBox="1"/>
          <p:nvPr/>
        </p:nvSpPr>
        <p:spPr>
          <a:xfrm>
            <a:off x="8943927" y="4703198"/>
            <a:ext cx="3206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ShadowMap</a:t>
            </a:r>
            <a:r>
              <a:rPr lang="ko-KR" altLang="en-US" dirty="0"/>
              <a:t>에 </a:t>
            </a:r>
            <a:r>
              <a:rPr lang="en-US" altLang="ko-KR" dirty="0"/>
              <a:t>Depth</a:t>
            </a:r>
            <a:r>
              <a:rPr lang="ko-KR" altLang="en-US" dirty="0"/>
              <a:t>가 있음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9AEEC3B-8838-4962-8556-CFE713BB14E5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 flipV="1">
            <a:off x="7479607" y="5812216"/>
            <a:ext cx="1267599" cy="430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D18CC578-4B28-CADE-F0AB-F1799D9DA74E}"/>
              </a:ext>
            </a:extLst>
          </p:cNvPr>
          <p:cNvSpPr/>
          <p:nvPr/>
        </p:nvSpPr>
        <p:spPr>
          <a:xfrm>
            <a:off x="7420480" y="6184571"/>
            <a:ext cx="59127" cy="1162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20DD97-B80C-C6F0-779A-7BEAADE2B7BE}"/>
              </a:ext>
            </a:extLst>
          </p:cNvPr>
          <p:cNvSpPr txBox="1"/>
          <p:nvPr/>
        </p:nvSpPr>
        <p:spPr>
          <a:xfrm>
            <a:off x="8747206" y="5350551"/>
            <a:ext cx="32063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NDC</a:t>
            </a:r>
            <a:r>
              <a:rPr lang="ko-KR" altLang="en-US" dirty="0"/>
              <a:t>좌표계 </a:t>
            </a:r>
            <a:r>
              <a:rPr lang="en-US" altLang="ko-KR" dirty="0" err="1"/>
              <a:t>x,y,z</a:t>
            </a:r>
            <a:r>
              <a:rPr lang="en-US" altLang="ko-KR" dirty="0"/>
              <a:t> </a:t>
            </a:r>
            <a:r>
              <a:rPr lang="ko-KR" altLang="en-US" dirty="0"/>
              <a:t>를 구해서</a:t>
            </a:r>
            <a:endParaRPr lang="en-US" altLang="ko-KR" dirty="0"/>
          </a:p>
          <a:p>
            <a:r>
              <a:rPr lang="en-US" altLang="ko-KR" dirty="0"/>
              <a:t>Z</a:t>
            </a:r>
            <a:r>
              <a:rPr lang="ko-KR" altLang="en-US" dirty="0"/>
              <a:t>랑 </a:t>
            </a:r>
            <a:r>
              <a:rPr lang="en-US" altLang="ko-KR" dirty="0" err="1"/>
              <a:t>ShadowMap</a:t>
            </a:r>
            <a:r>
              <a:rPr lang="ko-KR" altLang="en-US" dirty="0"/>
              <a:t>샘플링한 </a:t>
            </a:r>
            <a:r>
              <a:rPr lang="en-US" altLang="ko-KR" dirty="0"/>
              <a:t>Z</a:t>
            </a:r>
            <a:r>
              <a:rPr lang="ko-KR" altLang="en-US" dirty="0"/>
              <a:t>와 비교한다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A27BE21-059B-96FE-9D87-F12529216170}"/>
              </a:ext>
            </a:extLst>
          </p:cNvPr>
          <p:cNvCxnSpPr/>
          <p:nvPr/>
        </p:nvCxnSpPr>
        <p:spPr>
          <a:xfrm>
            <a:off x="7449327" y="5350551"/>
            <a:ext cx="0" cy="601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70D569EE-A0F3-6365-FE3E-021B11DC7B62}"/>
              </a:ext>
            </a:extLst>
          </p:cNvPr>
          <p:cNvSpPr/>
          <p:nvPr/>
        </p:nvSpPr>
        <p:spPr>
          <a:xfrm>
            <a:off x="8272117" y="2899169"/>
            <a:ext cx="636149" cy="6891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BDAA4C-6B6C-C9BC-6FEE-0FAB52917BD6}"/>
              </a:ext>
            </a:extLst>
          </p:cNvPr>
          <p:cNvSpPr txBox="1"/>
          <p:nvPr/>
        </p:nvSpPr>
        <p:spPr>
          <a:xfrm>
            <a:off x="7001952" y="5137668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0.0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420B56-73D5-5EE0-9661-0B0B6AF8583B}"/>
              </a:ext>
            </a:extLst>
          </p:cNvPr>
          <p:cNvSpPr txBox="1"/>
          <p:nvPr/>
        </p:nvSpPr>
        <p:spPr>
          <a:xfrm>
            <a:off x="6529004" y="6109592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1.0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01605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CC7D26-9785-1159-D1C3-45D06725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그림자 적용 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EFCFE-62D0-048C-29BC-C9F89B35E7C3}"/>
              </a:ext>
            </a:extLst>
          </p:cNvPr>
          <p:cNvSpPr txBox="1"/>
          <p:nvPr/>
        </p:nvSpPr>
        <p:spPr>
          <a:xfrm>
            <a:off x="629785" y="1901467"/>
            <a:ext cx="11281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eriod"/>
            </a:pPr>
            <a:r>
              <a:rPr lang="en-US" altLang="ko-KR" dirty="0" err="1"/>
              <a:t>ShadowMap</a:t>
            </a:r>
            <a:r>
              <a:rPr lang="ko-KR" altLang="en-US" dirty="0"/>
              <a:t> 텍스처 한장으로 최대한 커버해 봅니다</a:t>
            </a:r>
            <a:r>
              <a:rPr lang="en-US" altLang="ko-KR" dirty="0"/>
              <a:t>.  </a:t>
            </a:r>
            <a:r>
              <a:rPr lang="ko-KR" altLang="en-US" dirty="0" err="1"/>
              <a:t>고퀄</a:t>
            </a:r>
            <a:r>
              <a:rPr lang="ko-KR" altLang="en-US" dirty="0"/>
              <a:t> 전체 장면은 </a:t>
            </a:r>
            <a:r>
              <a:rPr lang="en-US" altLang="ko-KR" b="1" i="0" dirty="0">
                <a:solidFill>
                  <a:srgbClr val="161616"/>
                </a:solidFill>
                <a:effectLst/>
                <a:hlinkClick r:id="rId2"/>
              </a:rPr>
              <a:t>Cascaded Shadow Maps</a:t>
            </a:r>
            <a:endParaRPr lang="en-US" altLang="ko-KR" b="1" i="0" dirty="0">
              <a:solidFill>
                <a:srgbClr val="161616"/>
              </a:solidFill>
              <a:effectLst/>
            </a:endParaRPr>
          </a:p>
          <a:p>
            <a:endParaRPr lang="en-US" altLang="ko-KR" b="1" i="0" dirty="0">
              <a:solidFill>
                <a:srgbClr val="161616"/>
              </a:solidFill>
              <a:effectLst/>
            </a:endParaRPr>
          </a:p>
          <a:p>
            <a:r>
              <a:rPr lang="en-US" altLang="ko-KR" dirty="0"/>
              <a:t>b.</a:t>
            </a:r>
            <a:r>
              <a:rPr lang="ko-KR" altLang="en-US" dirty="0"/>
              <a:t> 게임에 따라 </a:t>
            </a:r>
            <a:r>
              <a:rPr lang="en-US" altLang="ko-KR" dirty="0" err="1"/>
              <a:t>DirectionLight</a:t>
            </a:r>
            <a:r>
              <a:rPr lang="ko-KR" altLang="en-US" dirty="0"/>
              <a:t>가 커버할 영역이 다르므로 </a:t>
            </a:r>
            <a:r>
              <a:rPr lang="en-US" altLang="ko-KR" dirty="0" err="1"/>
              <a:t>View,Projection</a:t>
            </a:r>
            <a:r>
              <a:rPr lang="en-US" altLang="ko-KR" dirty="0"/>
              <a:t> </a:t>
            </a:r>
            <a:r>
              <a:rPr lang="ko-KR" altLang="en-US" dirty="0"/>
              <a:t>행렬을 적절히 설정합니다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B1B5C4-2C97-18E8-D777-DFC01616B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404" y="2783419"/>
            <a:ext cx="5261631" cy="40745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9CEA02-3A61-D8F8-060D-2DB5FA8AC94B}"/>
              </a:ext>
            </a:extLst>
          </p:cNvPr>
          <p:cNvSpPr txBox="1"/>
          <p:nvPr/>
        </p:nvSpPr>
        <p:spPr>
          <a:xfrm>
            <a:off x="9028943" y="1690688"/>
            <a:ext cx="18437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직교투영</a:t>
            </a:r>
            <a:r>
              <a:rPr lang="ko-KR" altLang="en-US" sz="1100" dirty="0"/>
              <a:t> </a:t>
            </a:r>
            <a:r>
              <a:rPr lang="en-US" altLang="ko-KR" sz="1100" dirty="0"/>
              <a:t>+ </a:t>
            </a:r>
            <a:r>
              <a:rPr lang="ko-KR" altLang="en-US" sz="1100" dirty="0"/>
              <a:t>텍스처 </a:t>
            </a:r>
            <a:r>
              <a:rPr lang="ko-KR" altLang="en-US" sz="1100" dirty="0" err="1"/>
              <a:t>여러장</a:t>
            </a:r>
            <a:endParaRPr lang="ko-KR" alt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9B9F7D-849B-6A38-BEA4-C8BC771158BA}"/>
              </a:ext>
            </a:extLst>
          </p:cNvPr>
          <p:cNvSpPr txBox="1"/>
          <p:nvPr/>
        </p:nvSpPr>
        <p:spPr>
          <a:xfrm>
            <a:off x="6240379" y="3448428"/>
            <a:ext cx="534202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1400" dirty="0"/>
          </a:p>
          <a:p>
            <a:r>
              <a:rPr lang="ko-KR" altLang="en-US" sz="1400" dirty="0" err="1"/>
              <a:t>DebugDraw.h</a:t>
            </a:r>
            <a:endParaRPr lang="ko-KR" altLang="en-US" sz="1400" dirty="0"/>
          </a:p>
          <a:p>
            <a:r>
              <a:rPr lang="ko-KR" altLang="en-US" sz="1400" dirty="0">
                <a:hlinkClick r:id="rId4"/>
              </a:rPr>
              <a:t>https://github.com/microsoft/DirectXTK/wiki/DebugDraw</a:t>
            </a:r>
            <a:endParaRPr lang="en-US" altLang="ko-KR" sz="1400" dirty="0"/>
          </a:p>
          <a:p>
            <a:r>
              <a:rPr lang="ko-KR" altLang="en-US" sz="1400" dirty="0"/>
              <a:t>기본 도형을 </a:t>
            </a:r>
            <a:r>
              <a:rPr lang="ko-KR" altLang="en-US" sz="1400" dirty="0" err="1"/>
              <a:t>그릴수</a:t>
            </a:r>
            <a:r>
              <a:rPr lang="ko-KR" altLang="en-US" sz="1400" dirty="0"/>
              <a:t> 있는 함수 제공 </a:t>
            </a:r>
            <a:endParaRPr lang="en-US" altLang="ko-KR" sz="1400" dirty="0"/>
          </a:p>
          <a:p>
            <a:r>
              <a:rPr lang="en-US" altLang="ko-KR" sz="1400" dirty="0"/>
              <a:t>-&gt;</a:t>
            </a:r>
            <a:r>
              <a:rPr lang="ko-KR" altLang="en-US" sz="1400" dirty="0"/>
              <a:t>임의의 광원 위치 에서의 투영행렬에 대한 시각적 확인용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 err="1"/>
              <a:t>directxcollision.h</a:t>
            </a:r>
            <a:endParaRPr lang="ko-KR" altLang="en-US" sz="1400" dirty="0"/>
          </a:p>
          <a:p>
            <a:r>
              <a:rPr lang="ko-KR" altLang="en-US" sz="1400" dirty="0">
                <a:hlinkClick r:id="rId5"/>
              </a:rPr>
              <a:t>https://github.com/microsoft/DirectXTK/wiki/Collision-detection</a:t>
            </a:r>
            <a:endParaRPr lang="en-US" altLang="ko-KR" sz="1400" dirty="0"/>
          </a:p>
          <a:p>
            <a:r>
              <a:rPr lang="ko-KR" altLang="en-US" sz="1400" dirty="0"/>
              <a:t>기본 도형의 충돌 로직</a:t>
            </a:r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05427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06D88-7974-3187-AA26-E78F2607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i="0" dirty="0">
                <a:solidFill>
                  <a:srgbClr val="363636"/>
                </a:solidFill>
                <a:effectLst/>
              </a:rPr>
              <a:t>Percentage Closer Filtering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5C58E2-FF81-ECA4-A776-166DADA16323}"/>
              </a:ext>
            </a:extLst>
          </p:cNvPr>
          <p:cNvSpPr txBox="1"/>
          <p:nvPr/>
        </p:nvSpPr>
        <p:spPr>
          <a:xfrm>
            <a:off x="126549" y="2562036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highlight>
                  <a:srgbClr val="FFFFFF"/>
                </a:highlight>
                <a:ea typeface="돋움체" panose="020B0609000101010101" pitchFamily="49" charset="-127"/>
              </a:rPr>
              <a:t>// </a:t>
            </a:r>
            <a:r>
              <a:rPr lang="ko-KR" altLang="en-US" sz="1200" b="1" dirty="0">
                <a:highlight>
                  <a:srgbClr val="FFFFFF"/>
                </a:highlight>
                <a:ea typeface="돋움체" panose="020B0609000101010101" pitchFamily="49" charset="-127"/>
              </a:rPr>
              <a:t>샘플링 값을 그대로 사용하지 않고 </a:t>
            </a:r>
            <a:r>
              <a:rPr lang="en-US" altLang="ko-KR" sz="1200" b="1" dirty="0">
                <a:highlight>
                  <a:srgbClr val="FFFFFF"/>
                </a:highlight>
                <a:ea typeface="돋움체" panose="020B0609000101010101" pitchFamily="49" charset="-127"/>
              </a:rPr>
              <a:t> </a:t>
            </a:r>
            <a:r>
              <a:rPr lang="ko-KR" altLang="en-US" sz="1200" b="1" dirty="0">
                <a:highlight>
                  <a:srgbClr val="FFFFFF"/>
                </a:highlight>
                <a:ea typeface="돋움체" panose="020B0609000101010101" pitchFamily="49" charset="-127"/>
              </a:rPr>
              <a:t>비교함수를 사용한 리턴 값 </a:t>
            </a:r>
            <a:r>
              <a:rPr lang="en-US" altLang="ko-KR" sz="1200" b="1" dirty="0">
                <a:highlight>
                  <a:srgbClr val="FFFFFF"/>
                </a:highlight>
                <a:ea typeface="돋움체" panose="020B0609000101010101" pitchFamily="49" charset="-127"/>
              </a:rPr>
              <a:t> </a:t>
            </a:r>
            <a:endParaRPr lang="en-US" altLang="ko-KR" sz="1200" dirty="0"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 err="1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sampDesc</a:t>
            </a:r>
            <a:r>
              <a:rPr lang="en-US" altLang="ko-KR" sz="1200" dirty="0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= {};</a:t>
            </a:r>
          </a:p>
          <a:p>
            <a:r>
              <a:rPr lang="en-US" altLang="ko-KR" sz="1200" dirty="0" err="1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sampDesc.</a:t>
            </a:r>
            <a:r>
              <a:rPr lang="en-US" altLang="ko-KR" sz="1200" i="1" dirty="0" err="1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Filter</a:t>
            </a:r>
            <a:r>
              <a:rPr lang="en-US" altLang="ko-KR" sz="1200" i="0" dirty="0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i="1" dirty="0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D3D11_FILTER_COMPARISON_MIN_MAG_MIP_LINEAR</a:t>
            </a:r>
            <a:r>
              <a:rPr lang="en-US" altLang="ko-KR" sz="1200" i="0" dirty="0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i="0" dirty="0" err="1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sampDesc.</a:t>
            </a:r>
            <a:r>
              <a:rPr lang="en-US" altLang="ko-KR" sz="1200" i="1" dirty="0" err="1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ComparisonFunc</a:t>
            </a:r>
            <a:r>
              <a:rPr lang="en-US" altLang="ko-KR" sz="1200" i="0" dirty="0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i="1" dirty="0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D3D11_COMPARISON_</a:t>
            </a:r>
            <a:r>
              <a:rPr lang="en-US" altLang="ko-KR" sz="1200" b="1" i="1" dirty="0">
                <a:solidFill>
                  <a:srgbClr val="FF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LESS_EQUAL</a:t>
            </a:r>
            <a:r>
              <a:rPr lang="en-US" altLang="ko-KR" sz="1200" i="0" dirty="0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i="0" dirty="0" err="1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sampDesc.</a:t>
            </a:r>
            <a:r>
              <a:rPr lang="en-US" altLang="ko-KR" sz="1200" i="1" dirty="0" err="1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AddressU</a:t>
            </a:r>
            <a:r>
              <a:rPr lang="en-US" altLang="ko-KR" sz="1200" i="0" dirty="0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i="1" dirty="0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D3D11_TEXTURE_ADDRESS_CLAMP</a:t>
            </a:r>
            <a:r>
              <a:rPr lang="en-US" altLang="ko-KR" sz="1200" i="0" dirty="0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i="0" dirty="0" err="1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sampDesc.</a:t>
            </a:r>
            <a:r>
              <a:rPr lang="en-US" altLang="ko-KR" sz="1200" i="1" dirty="0" err="1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AddressV</a:t>
            </a:r>
            <a:r>
              <a:rPr lang="en-US" altLang="ko-KR" sz="1200" i="0" dirty="0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i="1" dirty="0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D3D11_TEXTURE_ADDRESS_CLAMP</a:t>
            </a:r>
            <a:r>
              <a:rPr lang="en-US" altLang="ko-KR" sz="1200" i="0" dirty="0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i="0" dirty="0" err="1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sampDesc.</a:t>
            </a:r>
            <a:r>
              <a:rPr lang="en-US" altLang="ko-KR" sz="1200" i="1" dirty="0" err="1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AddressW</a:t>
            </a:r>
            <a:r>
              <a:rPr lang="en-US" altLang="ko-KR" sz="1200" i="0" dirty="0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i="1" dirty="0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D3D11_TEXTURE_ADDRESS_CLAMP</a:t>
            </a:r>
            <a:r>
              <a:rPr lang="en-US" altLang="ko-KR" sz="1200" i="0" dirty="0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i="0" dirty="0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HR_T(</a:t>
            </a:r>
            <a:r>
              <a:rPr lang="en-US" altLang="ko-KR" sz="1200" i="0" dirty="0" err="1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m_pDevice</a:t>
            </a:r>
            <a:r>
              <a:rPr lang="en-US" altLang="ko-KR" sz="1200" i="0" dirty="0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200" i="1" dirty="0" err="1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CreateSamplerState</a:t>
            </a:r>
            <a:r>
              <a:rPr lang="en-US" altLang="ko-KR" sz="1200" i="0" dirty="0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(&amp;sampDesc, </a:t>
            </a:r>
            <a:r>
              <a:rPr lang="en-US" altLang="ko-KR" sz="1200" i="0" dirty="0" err="1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m_pSamplerComparison.</a:t>
            </a:r>
            <a:r>
              <a:rPr lang="en-US" altLang="ko-KR" sz="1200" i="1" dirty="0" err="1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GetAddressOf</a:t>
            </a:r>
            <a:r>
              <a:rPr lang="en-US" altLang="ko-KR" sz="1200" i="0" dirty="0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()));</a:t>
            </a:r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1AFD2E5-AA8D-22F3-66E6-FA7517EA0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248" y="1875354"/>
            <a:ext cx="6937203" cy="48126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1C6867-2222-6877-8A08-2025CDDD84F4}"/>
              </a:ext>
            </a:extLst>
          </p:cNvPr>
          <p:cNvSpPr txBox="1"/>
          <p:nvPr/>
        </p:nvSpPr>
        <p:spPr>
          <a:xfrm>
            <a:off x="126549" y="4572782"/>
            <a:ext cx="41990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 err="1">
                <a:solidFill>
                  <a:srgbClr val="00206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SamplerComparisonState</a:t>
            </a:r>
            <a:r>
              <a:rPr lang="en-US" altLang="ko-KR" sz="1100" dirty="0">
                <a:solidFill>
                  <a:srgbClr val="00206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00206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samplerComparison</a:t>
            </a:r>
            <a:r>
              <a:rPr lang="en-US" altLang="ko-KR" sz="1100" dirty="0">
                <a:solidFill>
                  <a:srgbClr val="00206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: register(s2);</a:t>
            </a:r>
            <a:endParaRPr lang="ko-KR" altLang="en-US" sz="1100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01F520-E18D-48BE-8DFC-FBB52DC1F40C}"/>
              </a:ext>
            </a:extLst>
          </p:cNvPr>
          <p:cNvSpPr txBox="1"/>
          <p:nvPr/>
        </p:nvSpPr>
        <p:spPr>
          <a:xfrm>
            <a:off x="7239417" y="4326561"/>
            <a:ext cx="48260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00B05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en-US" altLang="ko-KR" sz="1000" dirty="0">
                <a:solidFill>
                  <a:srgbClr val="00B050"/>
                </a:solidFill>
                <a:latin typeface="+mn-ea"/>
              </a:rPr>
              <a:t>currentShadowDepth-0.001 &lt;= </a:t>
            </a:r>
            <a:r>
              <a:rPr lang="en-US" altLang="ko-KR" sz="1000" dirty="0" err="1">
                <a:solidFill>
                  <a:srgbClr val="00B050"/>
                </a:solidFill>
                <a:latin typeface="+mn-ea"/>
              </a:rPr>
              <a:t>SampledDepth</a:t>
            </a:r>
            <a:r>
              <a:rPr lang="en-US" altLang="ko-KR" sz="1000" dirty="0">
                <a:solidFill>
                  <a:srgbClr val="00B050"/>
                </a:solidFill>
                <a:latin typeface="+mn-ea"/>
              </a:rPr>
              <a:t> </a:t>
            </a:r>
            <a:r>
              <a:rPr lang="ko-KR" altLang="en-US" sz="1000" dirty="0">
                <a:solidFill>
                  <a:srgbClr val="00B050"/>
                </a:solidFill>
                <a:latin typeface="+mn-ea"/>
              </a:rPr>
              <a:t>이면 </a:t>
            </a:r>
            <a:r>
              <a:rPr lang="en-US" altLang="ko-KR" sz="1000" dirty="0">
                <a:solidFill>
                  <a:srgbClr val="00B050"/>
                </a:solidFill>
                <a:latin typeface="+mn-ea"/>
              </a:rPr>
              <a:t>1</a:t>
            </a:r>
            <a:r>
              <a:rPr lang="ko-KR" altLang="en-US" sz="1000" dirty="0">
                <a:solidFill>
                  <a:srgbClr val="00B050"/>
                </a:solidFill>
                <a:latin typeface="+mn-ea"/>
              </a:rPr>
              <a:t>을 반환한다</a:t>
            </a:r>
            <a:r>
              <a:rPr lang="en-US" altLang="ko-KR" sz="1000" dirty="0">
                <a:solidFill>
                  <a:srgbClr val="00B050"/>
                </a:solidFill>
                <a:latin typeface="+mn-ea"/>
              </a:rPr>
              <a:t>.</a:t>
            </a:r>
          </a:p>
          <a:p>
            <a:r>
              <a:rPr lang="en-US" altLang="ko-KR" sz="1000" dirty="0">
                <a:solidFill>
                  <a:srgbClr val="00B050"/>
                </a:solidFill>
                <a:latin typeface="+mn-ea"/>
              </a:rPr>
              <a:t>//  </a:t>
            </a:r>
            <a:r>
              <a:rPr lang="ko-KR" altLang="en-US" sz="1000" dirty="0">
                <a:solidFill>
                  <a:srgbClr val="00B050"/>
                </a:solidFill>
                <a:latin typeface="+mn-ea"/>
              </a:rPr>
              <a:t>현재 깊이 값이 더 작으면 광원 쪽으로 더 가까이 있으므로  </a:t>
            </a:r>
            <a:r>
              <a:rPr lang="ko-KR" altLang="en-US" sz="1000" dirty="0" err="1">
                <a:solidFill>
                  <a:srgbClr val="00B050"/>
                </a:solidFill>
                <a:latin typeface="+mn-ea"/>
              </a:rPr>
              <a:t>직접광</a:t>
            </a:r>
            <a:r>
              <a:rPr lang="ko-KR" altLang="en-US" sz="1000" dirty="0">
                <a:solidFill>
                  <a:srgbClr val="00B050"/>
                </a:solidFill>
                <a:latin typeface="+mn-ea"/>
              </a:rPr>
              <a:t> 그대로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CE0C36-BE6A-4A04-A316-0017E04445B4}"/>
              </a:ext>
            </a:extLst>
          </p:cNvPr>
          <p:cNvSpPr txBox="1"/>
          <p:nvPr/>
        </p:nvSpPr>
        <p:spPr>
          <a:xfrm>
            <a:off x="247773" y="1506022"/>
            <a:ext cx="115928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깊이 값 비교를 주위 포함하여 </a:t>
            </a:r>
            <a:r>
              <a:rPr lang="en-US" altLang="ko-KR" dirty="0"/>
              <a:t>9 Texel</a:t>
            </a:r>
            <a:r>
              <a:rPr lang="ko-KR" altLang="en-US" dirty="0"/>
              <a:t>을 수행하고 </a:t>
            </a:r>
            <a:r>
              <a:rPr lang="en-US" altLang="ko-KR" dirty="0"/>
              <a:t>9</a:t>
            </a:r>
            <a:r>
              <a:rPr lang="ko-KR" altLang="en-US" dirty="0"/>
              <a:t>로 나누어 평균을 구하여 그림자 </a:t>
            </a:r>
            <a:r>
              <a:rPr lang="ko-KR" altLang="en-US" dirty="0" err="1"/>
              <a:t>팩터</a:t>
            </a:r>
            <a:r>
              <a:rPr lang="en-US" altLang="ko-KR" dirty="0"/>
              <a:t>(0.0~1.0)</a:t>
            </a:r>
            <a:r>
              <a:rPr lang="ko-KR" altLang="en-US" dirty="0"/>
              <a:t>로 사용한다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shadowFactor</a:t>
            </a:r>
            <a:r>
              <a:rPr lang="en-US" altLang="ko-KR" dirty="0"/>
              <a:t> 1.0(</a:t>
            </a:r>
            <a:r>
              <a:rPr lang="ko-KR" altLang="en-US" dirty="0" err="1"/>
              <a:t>직접광</a:t>
            </a:r>
            <a:r>
              <a:rPr lang="ko-KR" altLang="en-US" dirty="0"/>
              <a:t> 그대로</a:t>
            </a:r>
            <a:r>
              <a:rPr lang="en-US" altLang="ko-KR" dirty="0"/>
              <a:t>) ,0.0(</a:t>
            </a:r>
            <a:r>
              <a:rPr lang="ko-KR" altLang="en-US" dirty="0"/>
              <a:t>없음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Final = </a:t>
            </a:r>
            <a:r>
              <a:rPr lang="en-US" altLang="ko-KR" dirty="0" err="1"/>
              <a:t>directLighting</a:t>
            </a:r>
            <a:r>
              <a:rPr lang="en-US" altLang="ko-KR" dirty="0"/>
              <a:t> * </a:t>
            </a:r>
            <a:r>
              <a:rPr lang="en-US" altLang="ko-KR" dirty="0" err="1"/>
              <a:t>shadowFactor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08EBAD-C422-527F-57A1-6AF8D78F4C87}"/>
              </a:ext>
            </a:extLst>
          </p:cNvPr>
          <p:cNvSpPr txBox="1"/>
          <p:nvPr/>
        </p:nvSpPr>
        <p:spPr>
          <a:xfrm>
            <a:off x="126549" y="5205662"/>
            <a:ext cx="484872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 Epsilon 0.001 ?? </a:t>
            </a:r>
            <a:r>
              <a:rPr lang="ko-KR" altLang="en-US" sz="1100" dirty="0"/>
              <a:t>부동소수점 </a:t>
            </a:r>
            <a:r>
              <a:rPr lang="en-US" altLang="ko-KR" sz="1100" dirty="0"/>
              <a:t>float</a:t>
            </a:r>
            <a:r>
              <a:rPr lang="ko-KR" altLang="en-US" sz="1100" dirty="0"/>
              <a:t>은 </a:t>
            </a:r>
            <a:r>
              <a:rPr lang="en-US" altLang="ko-KR" sz="1100" dirty="0"/>
              <a:t>2</a:t>
            </a:r>
            <a:r>
              <a:rPr lang="ko-KR" altLang="en-US" sz="1100" dirty="0"/>
              <a:t>진수로 표현할 때 무한히 반복되는 값을 반올림을 통한 근사값으로 표현한다</a:t>
            </a:r>
            <a:r>
              <a:rPr lang="en-US" altLang="ko-KR" sz="1100" dirty="0"/>
              <a:t>. </a:t>
            </a:r>
            <a:r>
              <a:rPr lang="ko-KR" altLang="en-US" sz="1100" dirty="0"/>
              <a:t>이러한 실수표현의 한계로 인해 차이가 아주 작은 값을 비교한다면 올바르게 비교하지 못한다</a:t>
            </a:r>
            <a:r>
              <a:rPr lang="en-US" altLang="ko-KR" sz="1100" dirty="0"/>
              <a:t>. </a:t>
            </a:r>
            <a:r>
              <a:rPr lang="ko-KR" altLang="en-US" sz="1100" dirty="0"/>
              <a:t>따라서 허용가능한 오차범위를 포함한 값으로 다른 값과 비교한다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ko-KR" altLang="en-US" sz="1400" dirty="0">
                <a:hlinkClick r:id="rId3"/>
              </a:rPr>
              <a:t>부동소수점 탐구하기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128139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4DC5-9D58-3A85-4905-47CA89A9E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A5C34C-C4AC-A319-4917-892273620FF8}"/>
              </a:ext>
            </a:extLst>
          </p:cNvPr>
          <p:cNvSpPr txBox="1"/>
          <p:nvPr/>
        </p:nvSpPr>
        <p:spPr>
          <a:xfrm>
            <a:off x="654050" y="1862088"/>
            <a:ext cx="1043305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Direction Light</a:t>
            </a:r>
            <a:r>
              <a:rPr lang="ko-KR" altLang="en-US" dirty="0"/>
              <a:t>의 그림자를 만들기 위한 태양의 그림자 자연 현상을 이해합니다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광원으로부터의 거리를 표현하기 위한 </a:t>
            </a:r>
            <a:r>
              <a:rPr lang="en-US" altLang="ko-KR" dirty="0" err="1"/>
              <a:t>DepthBuffer</a:t>
            </a:r>
            <a:r>
              <a:rPr lang="en-US" altLang="ko-KR" dirty="0"/>
              <a:t> </a:t>
            </a:r>
            <a:r>
              <a:rPr lang="ko-KR" altLang="en-US" dirty="0"/>
              <a:t>를 복습합니다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 </a:t>
            </a:r>
            <a:r>
              <a:rPr lang="ko-KR" altLang="en-US" dirty="0"/>
              <a:t>광원으로부터의 </a:t>
            </a:r>
            <a:r>
              <a:rPr lang="ko-KR" altLang="en-US" dirty="0" err="1"/>
              <a:t>깊이값을</a:t>
            </a:r>
            <a:r>
              <a:rPr lang="ko-KR" altLang="en-US" dirty="0"/>
              <a:t> 저장하기위해  </a:t>
            </a:r>
            <a:r>
              <a:rPr lang="en-US" altLang="ko-KR" dirty="0" err="1"/>
              <a:t>ShadowMap</a:t>
            </a:r>
            <a:r>
              <a:rPr lang="en-US" altLang="ko-KR" dirty="0"/>
              <a:t> </a:t>
            </a:r>
            <a:r>
              <a:rPr lang="en-US" altLang="ko-KR" dirty="0" err="1"/>
              <a:t>DepthBuffer</a:t>
            </a:r>
            <a:r>
              <a:rPr lang="ko-KR" altLang="en-US" dirty="0"/>
              <a:t>를 추가로 생성합니다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4.  </a:t>
            </a:r>
            <a:r>
              <a:rPr lang="en-US" altLang="ko-KR" dirty="0" err="1"/>
              <a:t>DirectionLight</a:t>
            </a:r>
            <a:r>
              <a:rPr lang="ko-KR" altLang="en-US" dirty="0"/>
              <a:t>의 가상의 위치에서 렌더링하여 </a:t>
            </a:r>
            <a:r>
              <a:rPr lang="en-US" altLang="ko-KR" dirty="0" err="1"/>
              <a:t>ShadowMap</a:t>
            </a:r>
            <a:r>
              <a:rPr lang="ko-KR" altLang="en-US" dirty="0"/>
              <a:t>에 </a:t>
            </a:r>
            <a:r>
              <a:rPr lang="en-US" altLang="ko-KR" dirty="0"/>
              <a:t>Depth</a:t>
            </a:r>
            <a:r>
              <a:rPr lang="ko-KR" altLang="en-US" dirty="0"/>
              <a:t> 값을 기록합니다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5.  PS </a:t>
            </a:r>
            <a:r>
              <a:rPr lang="ko-KR" altLang="en-US" dirty="0" err="1"/>
              <a:t>셰이더에서</a:t>
            </a:r>
            <a:r>
              <a:rPr lang="en-US" altLang="ko-KR" dirty="0"/>
              <a:t> </a:t>
            </a:r>
            <a:r>
              <a:rPr lang="ko-KR" altLang="en-US" dirty="0"/>
              <a:t>광원에서의 </a:t>
            </a:r>
            <a:r>
              <a:rPr lang="ko-KR" altLang="en-US" dirty="0" err="1"/>
              <a:t>깊이값과</a:t>
            </a:r>
            <a:r>
              <a:rPr lang="ko-KR" altLang="en-US" dirty="0"/>
              <a:t> </a:t>
            </a:r>
            <a:r>
              <a:rPr lang="en-US" altLang="ko-KR" dirty="0"/>
              <a:t>Sampling</a:t>
            </a:r>
            <a:r>
              <a:rPr lang="ko-KR" altLang="en-US" dirty="0"/>
              <a:t>한 </a:t>
            </a:r>
            <a:r>
              <a:rPr lang="ko-KR" altLang="en-US" dirty="0" err="1"/>
              <a:t>깊이값을</a:t>
            </a:r>
            <a:r>
              <a:rPr lang="ko-KR" altLang="en-US" dirty="0"/>
              <a:t> 비교하여 직접광을 차단</a:t>
            </a:r>
            <a:r>
              <a:rPr lang="en-US" altLang="ko-KR" dirty="0"/>
              <a:t> 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  <a:r>
              <a:rPr lang="ko-KR" altLang="en-US" dirty="0"/>
              <a:t>   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21231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6515D-1F1C-E6EF-7D1E-04760E4CD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1DA21D-C61F-F110-1D9B-D2BBB0E49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태양의 그림자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60AC1B-EEA7-06B5-9AEB-391F62AE4914}"/>
              </a:ext>
            </a:extLst>
          </p:cNvPr>
          <p:cNvSpPr txBox="1"/>
          <p:nvPr/>
        </p:nvSpPr>
        <p:spPr>
          <a:xfrm>
            <a:off x="98891" y="1469131"/>
            <a:ext cx="11647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태양은 아주 먼 곳에 위치하므로 빛이 평행으로 온다고 가정한다</a:t>
            </a:r>
            <a:r>
              <a:rPr lang="en-US" altLang="ko-KR" dirty="0"/>
              <a:t>. </a:t>
            </a:r>
            <a:r>
              <a:rPr lang="ko-KR" altLang="en-US" dirty="0"/>
              <a:t>그림자가 생기는 곳에서 태양 쪽 방향으로  태양쪽에 더 가까운  무엇인가가 있다면 빛이 차단되어 그림자가 생기고 없는 곳은 밝아진다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특정 점에서 태양의 방향에 더 가까운 무엇인가가 있다는 것을 어떻게 처리할까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  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깊이 버퍼 텍스처 활용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56B357-0C26-8EE7-FDD9-3B5748153E11}"/>
              </a:ext>
            </a:extLst>
          </p:cNvPr>
          <p:cNvGrpSpPr/>
          <p:nvPr/>
        </p:nvGrpSpPr>
        <p:grpSpPr>
          <a:xfrm>
            <a:off x="378589" y="3076290"/>
            <a:ext cx="3893608" cy="2324009"/>
            <a:chOff x="723362" y="3041532"/>
            <a:chExt cx="4910997" cy="316492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BFB3976-19DB-E64D-DD79-6A2789EE0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14527" y="3041532"/>
              <a:ext cx="755316" cy="71707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8D06B96-D7E0-F174-FA47-7083EB0E0196}"/>
                </a:ext>
              </a:extLst>
            </p:cNvPr>
            <p:cNvSpPr/>
            <p:nvPr/>
          </p:nvSpPr>
          <p:spPr>
            <a:xfrm>
              <a:off x="2624599" y="4949047"/>
              <a:ext cx="821925" cy="1399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F1A10F1-89CA-515B-96CA-4C1DFB34AA33}"/>
                </a:ext>
              </a:extLst>
            </p:cNvPr>
            <p:cNvSpPr/>
            <p:nvPr/>
          </p:nvSpPr>
          <p:spPr>
            <a:xfrm>
              <a:off x="1990898" y="6125596"/>
              <a:ext cx="803782" cy="808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339BD072-8E62-DBE3-A2E8-10E65A31D3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0823" y="4098597"/>
              <a:ext cx="968530" cy="198220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881FF25B-7DE0-2E0E-3148-FD8FD4ED09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3882" y="4098597"/>
              <a:ext cx="1020719" cy="199220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E87AC25-58E8-7785-8C25-DC80F46B7FE7}"/>
                </a:ext>
              </a:extLst>
            </p:cNvPr>
            <p:cNvSpPr/>
            <p:nvPr/>
          </p:nvSpPr>
          <p:spPr>
            <a:xfrm>
              <a:off x="2792185" y="6121234"/>
              <a:ext cx="2428820" cy="8086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FF1125F-055D-588C-A4B8-C49661F89802}"/>
                </a:ext>
              </a:extLst>
            </p:cNvPr>
            <p:cNvSpPr/>
            <p:nvPr/>
          </p:nvSpPr>
          <p:spPr>
            <a:xfrm>
              <a:off x="723362" y="6125596"/>
              <a:ext cx="1266289" cy="8086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EC829D7-BF7F-6536-077B-88CE4CFF2384}"/>
                </a:ext>
              </a:extLst>
            </p:cNvPr>
            <p:cNvSpPr/>
            <p:nvPr/>
          </p:nvSpPr>
          <p:spPr>
            <a:xfrm>
              <a:off x="2624601" y="4948061"/>
              <a:ext cx="832198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12456866-B9A0-33DB-1335-85166A50A3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44493" y="4268699"/>
              <a:ext cx="997236" cy="184659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BFC1888D-9902-46A3-ABA7-7C6AEC762C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24561" y="4167427"/>
              <a:ext cx="1109798" cy="194786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09A24DB-0DDA-B44E-CD67-9514834ED5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9917" y="4218063"/>
              <a:ext cx="997236" cy="184659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44F9BDC9-825E-C0EA-6C1A-A7D58A22CC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6930" y="5089016"/>
              <a:ext cx="562668" cy="104445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F6763D51-10C5-895F-4D99-927CF5B62792}"/>
              </a:ext>
            </a:extLst>
          </p:cNvPr>
          <p:cNvSpPr/>
          <p:nvPr/>
        </p:nvSpPr>
        <p:spPr>
          <a:xfrm rot="16200000">
            <a:off x="6653970" y="2709949"/>
            <a:ext cx="3351971" cy="4487612"/>
          </a:xfrm>
          <a:prstGeom prst="triangle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7886C771-10ED-2F37-60E9-1F01A3D02B87}"/>
              </a:ext>
            </a:extLst>
          </p:cNvPr>
          <p:cNvSpPr/>
          <p:nvPr/>
        </p:nvSpPr>
        <p:spPr>
          <a:xfrm rot="1852581">
            <a:off x="7609513" y="1074569"/>
            <a:ext cx="4711445" cy="5117250"/>
          </a:xfrm>
          <a:prstGeom prst="triangle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885FFCC-641F-D4E7-669B-36BDB6238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0547" y="3115385"/>
            <a:ext cx="598841" cy="52654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F6F614-4553-C915-CEE8-4004A6A83888}"/>
              </a:ext>
            </a:extLst>
          </p:cNvPr>
          <p:cNvSpPr/>
          <p:nvPr/>
        </p:nvSpPr>
        <p:spPr>
          <a:xfrm>
            <a:off x="8747099" y="4516074"/>
            <a:ext cx="651651" cy="1027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046993-24CB-5023-AE66-C03D70E91F9A}"/>
              </a:ext>
            </a:extLst>
          </p:cNvPr>
          <p:cNvSpPr/>
          <p:nvPr/>
        </p:nvSpPr>
        <p:spPr>
          <a:xfrm>
            <a:off x="8244679" y="5380015"/>
            <a:ext cx="637266" cy="593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4958B09-31BA-C569-DFD4-5ABC0871B5C9}"/>
              </a:ext>
            </a:extLst>
          </p:cNvPr>
          <p:cNvCxnSpPr>
            <a:cxnSpLocks/>
          </p:cNvCxnSpPr>
          <p:nvPr/>
        </p:nvCxnSpPr>
        <p:spPr>
          <a:xfrm flipH="1">
            <a:off x="8284262" y="3891588"/>
            <a:ext cx="767884" cy="14555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32B709E-E601-D4BA-3BF2-7BE85BE5EAB1}"/>
              </a:ext>
            </a:extLst>
          </p:cNvPr>
          <p:cNvCxnSpPr>
            <a:cxnSpLocks/>
          </p:cNvCxnSpPr>
          <p:nvPr/>
        </p:nvCxnSpPr>
        <p:spPr>
          <a:xfrm flipH="1">
            <a:off x="9024023" y="3891588"/>
            <a:ext cx="809261" cy="14628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D40FA04-1933-D5F2-A9C3-6A82E483C57D}"/>
              </a:ext>
            </a:extLst>
          </p:cNvPr>
          <p:cNvSpPr/>
          <p:nvPr/>
        </p:nvSpPr>
        <p:spPr>
          <a:xfrm>
            <a:off x="8879967" y="5376812"/>
            <a:ext cx="1925652" cy="5937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47E4823-8F4D-0C56-CA7B-AC07CE97F644}"/>
              </a:ext>
            </a:extLst>
          </p:cNvPr>
          <p:cNvSpPr/>
          <p:nvPr/>
        </p:nvSpPr>
        <p:spPr>
          <a:xfrm>
            <a:off x="7239733" y="5380015"/>
            <a:ext cx="1003958" cy="5937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E8F9ECE-5CA0-1BFC-3E71-9D620788A8D4}"/>
              </a:ext>
            </a:extLst>
          </p:cNvPr>
          <p:cNvSpPr/>
          <p:nvPr/>
        </p:nvSpPr>
        <p:spPr>
          <a:xfrm>
            <a:off x="8747101" y="4515350"/>
            <a:ext cx="659795" cy="3357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5C20D91-4513-084C-7AD9-FE6426F035A7}"/>
              </a:ext>
            </a:extLst>
          </p:cNvPr>
          <p:cNvCxnSpPr>
            <a:cxnSpLocks/>
          </p:cNvCxnSpPr>
          <p:nvPr/>
        </p:nvCxnSpPr>
        <p:spPr>
          <a:xfrm flipH="1">
            <a:off x="9634990" y="4016494"/>
            <a:ext cx="790643" cy="13559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DF3ADE4-6D93-08DF-2101-53CD3889CED0}"/>
              </a:ext>
            </a:extLst>
          </p:cNvPr>
          <p:cNvCxnSpPr>
            <a:cxnSpLocks/>
          </p:cNvCxnSpPr>
          <p:nvPr/>
        </p:nvCxnSpPr>
        <p:spPr>
          <a:xfrm flipH="1">
            <a:off x="10253455" y="3942130"/>
            <a:ext cx="879886" cy="14303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50CB648-0C72-62DE-6964-69BA6383D1F9}"/>
              </a:ext>
            </a:extLst>
          </p:cNvPr>
          <p:cNvCxnSpPr>
            <a:cxnSpLocks/>
          </p:cNvCxnSpPr>
          <p:nvPr/>
        </p:nvCxnSpPr>
        <p:spPr>
          <a:xfrm flipH="1">
            <a:off x="7601706" y="3979312"/>
            <a:ext cx="790643" cy="13559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29DC4E4-3E5E-5460-A64D-FC4815E4BF10}"/>
              </a:ext>
            </a:extLst>
          </p:cNvPr>
          <p:cNvCxnSpPr>
            <a:cxnSpLocks/>
          </p:cNvCxnSpPr>
          <p:nvPr/>
        </p:nvCxnSpPr>
        <p:spPr>
          <a:xfrm flipV="1">
            <a:off x="8479384" y="4618854"/>
            <a:ext cx="446103" cy="7669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3" name="3D 모델 32" descr="Video camera">
                <a:extLst>
                  <a:ext uri="{FF2B5EF4-FFF2-40B4-BE49-F238E27FC236}">
                    <a16:creationId xmlns:a16="http://schemas.microsoft.com/office/drawing/2014/main" id="{9659CE6B-63A2-FCA6-C128-703F53DD3E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1060457"/>
                  </p:ext>
                </p:extLst>
              </p:nvPr>
            </p:nvGraphicFramePr>
            <p:xfrm rot="21347115">
              <a:off x="5157607" y="4684084"/>
              <a:ext cx="796985" cy="427699"/>
            </p:xfrm>
            <a:graphic>
              <a:graphicData uri="http://schemas.microsoft.com/office/drawing/2017/model3d">
                <am3d:model3d r:embed="rId3">
                  <am3d:spPr>
                    <a:xfrm rot="21347115">
                      <a:off x="0" y="0"/>
                      <a:ext cx="796985" cy="427699"/>
                    </a:xfrm>
                    <a:prstGeom prst="rect">
                      <a:avLst/>
                    </a:prstGeom>
                  </am3d:spPr>
                  <am3d:camera>
                    <am3d:pos x="0" y="0" z="568801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73662" d="1000000"/>
                    <am3d:preTrans dx="0" dy="-87940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920505" ay="4899755" az="290237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839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3" name="3D 모델 32" descr="Video camera">
                <a:extLst>
                  <a:ext uri="{FF2B5EF4-FFF2-40B4-BE49-F238E27FC236}">
                    <a16:creationId xmlns:a16="http://schemas.microsoft.com/office/drawing/2014/main" id="{9659CE6B-63A2-FCA6-C128-703F53DD3E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1347115">
                <a:off x="5157607" y="4684084"/>
                <a:ext cx="796985" cy="4276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4" name="3D 모델 33" descr="Video camera">
                <a:extLst>
                  <a:ext uri="{FF2B5EF4-FFF2-40B4-BE49-F238E27FC236}">
                    <a16:creationId xmlns:a16="http://schemas.microsoft.com/office/drawing/2014/main" id="{158B9470-C956-0F4D-3924-880E1C3075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71197910"/>
                  </p:ext>
                </p:extLst>
              </p:nvPr>
            </p:nvGraphicFramePr>
            <p:xfrm rot="21347115">
              <a:off x="11368319" y="483017"/>
              <a:ext cx="693822" cy="868224"/>
            </p:xfrm>
            <a:graphic>
              <a:graphicData uri="http://schemas.microsoft.com/office/drawing/2017/model3d">
                <am3d:model3d r:embed="rId3">
                  <am3d:spPr>
                    <a:xfrm rot="21347115">
                      <a:off x="0" y="0"/>
                      <a:ext cx="693822" cy="868224"/>
                    </a:xfrm>
                    <a:prstGeom prst="rect">
                      <a:avLst/>
                    </a:prstGeom>
                  </am3d:spPr>
                  <am3d:camera>
                    <am3d:pos x="0" y="0" z="568801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73662" d="1000000"/>
                    <am3d:preTrans dx="0" dy="-87940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444659" ay="-1530492" az="-122126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839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4" name="3D 모델 33" descr="Video camera">
                <a:extLst>
                  <a:ext uri="{FF2B5EF4-FFF2-40B4-BE49-F238E27FC236}">
                    <a16:creationId xmlns:a16="http://schemas.microsoft.com/office/drawing/2014/main" id="{158B9470-C956-0F4D-3924-880E1C3075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1347115">
                <a:off x="11368319" y="483017"/>
                <a:ext cx="693822" cy="868224"/>
              </a:xfrm>
              <a:prstGeom prst="rect">
                <a:avLst/>
              </a:prstGeom>
            </p:spPr>
          </p:pic>
        </mc:Fallback>
      </mc:AlternateContent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52BA67A-E261-AC0F-F5DE-B6EEC2EAF288}"/>
              </a:ext>
            </a:extLst>
          </p:cNvPr>
          <p:cNvCxnSpPr/>
          <p:nvPr/>
        </p:nvCxnSpPr>
        <p:spPr>
          <a:xfrm>
            <a:off x="9526249" y="2669460"/>
            <a:ext cx="1536492" cy="60830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AA6F474-718C-90D5-C243-A1D1F1CB2E03}"/>
              </a:ext>
            </a:extLst>
          </p:cNvPr>
          <p:cNvCxnSpPr>
            <a:cxnSpLocks/>
            <a:endCxn id="15" idx="4"/>
          </p:cNvCxnSpPr>
          <p:nvPr/>
        </p:nvCxnSpPr>
        <p:spPr>
          <a:xfrm>
            <a:off x="6630320" y="4618193"/>
            <a:ext cx="4043724" cy="24199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D058F5C9-C6FD-9FB8-6937-197134022367}"/>
              </a:ext>
            </a:extLst>
          </p:cNvPr>
          <p:cNvCxnSpPr>
            <a:cxnSpLocks/>
          </p:cNvCxnSpPr>
          <p:nvPr/>
        </p:nvCxnSpPr>
        <p:spPr>
          <a:xfrm>
            <a:off x="6522603" y="4772688"/>
            <a:ext cx="7435" cy="3678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07200138-5BA2-132D-1CE5-D5F8D71A1004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0566327" y="3277769"/>
            <a:ext cx="7435" cy="335197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61C99E2-6071-64AA-B00F-99B7EDBF9AA8}"/>
              </a:ext>
            </a:extLst>
          </p:cNvPr>
          <p:cNvSpPr/>
          <p:nvPr/>
        </p:nvSpPr>
        <p:spPr>
          <a:xfrm>
            <a:off x="6930625" y="2451955"/>
            <a:ext cx="1360816" cy="10433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Depth Texture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0.0~1.0 </a:t>
            </a:r>
            <a:r>
              <a:rPr lang="ko-KR" altLang="en-US" sz="1400" dirty="0">
                <a:solidFill>
                  <a:schemeClr val="tx1"/>
                </a:solidFill>
              </a:rPr>
              <a:t>사이의 </a:t>
            </a:r>
            <a:r>
              <a:rPr lang="ko-KR" altLang="en-US" sz="1400" dirty="0" err="1">
                <a:solidFill>
                  <a:schemeClr val="tx1"/>
                </a:solidFill>
              </a:rPr>
              <a:t>깊이값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6761316-0D6F-A40C-3557-1958FF62A52D}"/>
              </a:ext>
            </a:extLst>
          </p:cNvPr>
          <p:cNvSpPr txBox="1"/>
          <p:nvPr/>
        </p:nvSpPr>
        <p:spPr>
          <a:xfrm>
            <a:off x="9673455" y="458694"/>
            <a:ext cx="15767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그림자 용</a:t>
            </a:r>
            <a:endParaRPr lang="en-US" altLang="ko-KR" sz="1400" dirty="0"/>
          </a:p>
          <a:p>
            <a:r>
              <a:rPr lang="en-US" altLang="ko-KR" sz="1400" dirty="0"/>
              <a:t>Camera Matrix</a:t>
            </a:r>
          </a:p>
          <a:p>
            <a:r>
              <a:rPr lang="en-US" altLang="ko-KR" sz="1400" dirty="0"/>
              <a:t>Projection Matrix</a:t>
            </a:r>
          </a:p>
          <a:p>
            <a:r>
              <a:rPr lang="en-US" altLang="ko-KR" sz="1400" dirty="0"/>
              <a:t>x/w ,y/w ,z/w</a:t>
            </a:r>
            <a:endParaRPr lang="ko-KR" altLang="en-US" sz="14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395DEE1-939F-85EF-6F5E-9C420EE6FEC2}"/>
              </a:ext>
            </a:extLst>
          </p:cNvPr>
          <p:cNvSpPr txBox="1"/>
          <p:nvPr/>
        </p:nvSpPr>
        <p:spPr>
          <a:xfrm>
            <a:off x="4998783" y="3828799"/>
            <a:ext cx="15767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픽셀출력용</a:t>
            </a:r>
            <a:endParaRPr lang="en-US" altLang="ko-KR" sz="1400" dirty="0"/>
          </a:p>
          <a:p>
            <a:r>
              <a:rPr lang="en-US" altLang="ko-KR" sz="1400" dirty="0"/>
              <a:t>Camera Matrix</a:t>
            </a:r>
          </a:p>
          <a:p>
            <a:r>
              <a:rPr lang="en-US" altLang="ko-KR" sz="1400" dirty="0"/>
              <a:t>Projection Matrix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F1F5DB5-5895-A7A5-8302-6797B0CE4246}"/>
              </a:ext>
            </a:extLst>
          </p:cNvPr>
          <p:cNvSpPr txBox="1"/>
          <p:nvPr/>
        </p:nvSpPr>
        <p:spPr>
          <a:xfrm>
            <a:off x="5064805" y="2536709"/>
            <a:ext cx="157671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그림자용</a:t>
            </a:r>
            <a:endParaRPr lang="en-US" altLang="ko-KR" sz="1400" dirty="0"/>
          </a:p>
          <a:p>
            <a:r>
              <a:rPr lang="en-US" altLang="ko-KR" sz="1400" dirty="0"/>
              <a:t>Camera Matrix</a:t>
            </a:r>
          </a:p>
          <a:p>
            <a:r>
              <a:rPr lang="en-US" altLang="ko-KR" sz="1400" dirty="0"/>
              <a:t>Projection Matrix</a:t>
            </a:r>
          </a:p>
          <a:p>
            <a:r>
              <a:rPr lang="en-US" altLang="ko-KR" sz="1400" dirty="0" err="1"/>
              <a:t>x,y,z,w</a:t>
            </a:r>
            <a:endParaRPr lang="en-US" altLang="ko-KR" sz="1400" dirty="0"/>
          </a:p>
          <a:p>
            <a:r>
              <a:rPr lang="en-US" altLang="ko-KR" sz="1400" dirty="0"/>
              <a:t>x/w , y/w, </a:t>
            </a:r>
            <a:r>
              <a:rPr lang="en-US" altLang="ko-KR" sz="1400" b="1" dirty="0"/>
              <a:t>z/w</a:t>
            </a:r>
            <a:endParaRPr lang="ko-KR" altLang="en-US" sz="14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206E8FF-689F-FA6B-FF44-846F5132A850}"/>
              </a:ext>
            </a:extLst>
          </p:cNvPr>
          <p:cNvSpPr txBox="1"/>
          <p:nvPr/>
        </p:nvSpPr>
        <p:spPr>
          <a:xfrm>
            <a:off x="6183614" y="5183103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0.0</a:t>
            </a:r>
            <a:endParaRPr lang="ko-KR" alt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7957A7C-5598-4CED-7869-7CF6CD5D5AFB}"/>
              </a:ext>
            </a:extLst>
          </p:cNvPr>
          <p:cNvSpPr txBox="1"/>
          <p:nvPr/>
        </p:nvSpPr>
        <p:spPr>
          <a:xfrm>
            <a:off x="11148406" y="3184930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0.0</a:t>
            </a:r>
            <a:endParaRPr lang="ko-KR" altLang="en-US" sz="12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1F18412-661A-10FD-2821-830A1A27F5B1}"/>
              </a:ext>
            </a:extLst>
          </p:cNvPr>
          <p:cNvSpPr txBox="1"/>
          <p:nvPr/>
        </p:nvSpPr>
        <p:spPr>
          <a:xfrm>
            <a:off x="8392349" y="5902593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1.0</a:t>
            </a:r>
            <a:endParaRPr lang="ko-KR" altLang="en-US" sz="12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1391F65-7524-E39D-9C16-1D7078CAB809}"/>
              </a:ext>
            </a:extLst>
          </p:cNvPr>
          <p:cNvSpPr txBox="1"/>
          <p:nvPr/>
        </p:nvSpPr>
        <p:spPr>
          <a:xfrm>
            <a:off x="10240164" y="4486863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1.0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49739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2BE92F-FEA5-D459-D00A-4D1A20C98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멀티 패스 렌더링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F0A5-5714-BAD5-6502-E7452E79EEB9}"/>
              </a:ext>
            </a:extLst>
          </p:cNvPr>
          <p:cNvSpPr txBox="1"/>
          <p:nvPr/>
        </p:nvSpPr>
        <p:spPr>
          <a:xfrm>
            <a:off x="408351" y="1610789"/>
            <a:ext cx="11268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 하나의 장면을 렌더링하기 위해 여러 단계로 나누어 작업하는 렌더링 방법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지금 까지는 </a:t>
            </a:r>
            <a:r>
              <a:rPr lang="ko-KR" altLang="en-US" dirty="0" err="1"/>
              <a:t>백퍼버</a:t>
            </a:r>
            <a:r>
              <a:rPr lang="ko-KR" altLang="en-US" dirty="0"/>
              <a:t> </a:t>
            </a:r>
            <a:r>
              <a:rPr lang="en-US" altLang="ko-KR" dirty="0"/>
              <a:t>Clear , </a:t>
            </a:r>
            <a:r>
              <a:rPr lang="ko-KR" altLang="en-US" dirty="0"/>
              <a:t>깊이</a:t>
            </a:r>
            <a:r>
              <a:rPr lang="en-US" altLang="ko-KR" dirty="0"/>
              <a:t>&amp;</a:t>
            </a:r>
            <a:r>
              <a:rPr lang="ko-KR" altLang="en-US" dirty="0"/>
              <a:t>스텐실 버퍼 </a:t>
            </a:r>
            <a:r>
              <a:rPr lang="en-US" altLang="ko-KR" dirty="0"/>
              <a:t>Clear -&gt; </a:t>
            </a:r>
            <a:r>
              <a:rPr lang="ko-KR" altLang="en-US" dirty="0" err="1"/>
              <a:t>렌더카겟에</a:t>
            </a:r>
            <a:r>
              <a:rPr lang="ko-KR" altLang="en-US" dirty="0"/>
              <a:t> </a:t>
            </a:r>
            <a:r>
              <a:rPr lang="ko-KR" altLang="en-US" dirty="0" err="1"/>
              <a:t>메쉬</a:t>
            </a:r>
            <a:r>
              <a:rPr lang="ko-KR" altLang="en-US" dirty="0"/>
              <a:t> </a:t>
            </a:r>
            <a:r>
              <a:rPr lang="en-US" altLang="ko-KR" dirty="0"/>
              <a:t>Render.</a:t>
            </a:r>
            <a:r>
              <a:rPr lang="ko-KR" altLang="en-US" dirty="0"/>
              <a:t> 끝 이었으나</a:t>
            </a:r>
            <a:r>
              <a:rPr lang="en-US" altLang="ko-KR" dirty="0"/>
              <a:t>.. </a:t>
            </a:r>
            <a:r>
              <a:rPr lang="ko-KR" altLang="en-US" dirty="0"/>
              <a:t>이제는 아님</a:t>
            </a:r>
            <a:r>
              <a:rPr lang="en-US" altLang="ko-KR" dirty="0"/>
              <a:t>.</a:t>
            </a:r>
            <a:endParaRPr lang="en-US" altLang="ko-KR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6EE16C-40C6-99CE-CB82-1214FEFDDB9B}"/>
              </a:ext>
            </a:extLst>
          </p:cNvPr>
          <p:cNvSpPr txBox="1"/>
          <p:nvPr/>
        </p:nvSpPr>
        <p:spPr>
          <a:xfrm>
            <a:off x="408350" y="2431056"/>
            <a:ext cx="7791269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1단계: </a:t>
            </a:r>
            <a:r>
              <a:rPr lang="ko-KR" altLang="en-US" dirty="0" err="1"/>
              <a:t>뎁스</a:t>
            </a:r>
            <a:r>
              <a:rPr lang="ko-KR" altLang="en-US" dirty="0"/>
              <a:t> 맵 생성 (</a:t>
            </a:r>
            <a:r>
              <a:rPr lang="en-US" altLang="ko-KR" dirty="0" err="1"/>
              <a:t>DepthOnly</a:t>
            </a:r>
            <a:r>
              <a:rPr lang="ko-KR" altLang="en-US" dirty="0"/>
              <a:t> </a:t>
            </a:r>
            <a:r>
              <a:rPr lang="ko-KR" altLang="en-US" dirty="0" err="1"/>
              <a:t>Pass</a:t>
            </a:r>
            <a:r>
              <a:rPr lang="ko-KR" altLang="en-US" dirty="0"/>
              <a:t>)</a:t>
            </a:r>
          </a:p>
          <a:p>
            <a:endParaRPr lang="ko-KR" altLang="en-US" dirty="0"/>
          </a:p>
          <a:p>
            <a:r>
              <a:rPr lang="ko-KR" altLang="en-US" sz="1600" dirty="0"/>
              <a:t>카메라 설정: 광원의 관점(</a:t>
            </a:r>
            <a:r>
              <a:rPr lang="ko-KR" altLang="en-US" sz="1600" dirty="0" err="1"/>
              <a:t>Light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View</a:t>
            </a:r>
            <a:r>
              <a:rPr lang="ko-KR" altLang="en-US" sz="1600" dirty="0"/>
              <a:t>)에서 장면을 렌더링.</a:t>
            </a:r>
          </a:p>
          <a:p>
            <a:r>
              <a:rPr lang="ko-KR" altLang="en-US" sz="1600" dirty="0"/>
              <a:t>출력: 색상 버퍼 대신 깊이(</a:t>
            </a:r>
            <a:r>
              <a:rPr lang="ko-KR" altLang="en-US" sz="1600" dirty="0" err="1"/>
              <a:t>Depth</a:t>
            </a:r>
            <a:r>
              <a:rPr lang="ko-KR" altLang="en-US" sz="1600" dirty="0"/>
              <a:t>) 정보를 담은 </a:t>
            </a:r>
            <a:r>
              <a:rPr lang="ko-KR" altLang="en-US" sz="1600" dirty="0" err="1">
                <a:solidFill>
                  <a:srgbClr val="FF0000"/>
                </a:solidFill>
              </a:rPr>
              <a:t>뎁스</a:t>
            </a:r>
            <a:r>
              <a:rPr lang="ko-KR" altLang="en-US" sz="1600" dirty="0">
                <a:solidFill>
                  <a:srgbClr val="FF0000"/>
                </a:solidFill>
              </a:rPr>
              <a:t> 텍스처를 생성</a:t>
            </a:r>
            <a:r>
              <a:rPr lang="ko-KR" altLang="en-US" sz="1600" dirty="0"/>
              <a:t>.</a:t>
            </a:r>
          </a:p>
          <a:p>
            <a:r>
              <a:rPr lang="ko-KR" altLang="en-US" sz="1600" dirty="0" err="1"/>
              <a:t>셰이더</a:t>
            </a:r>
            <a:r>
              <a:rPr lang="ko-KR" altLang="en-US" sz="1600" dirty="0"/>
              <a:t>: 주로 정점 </a:t>
            </a:r>
            <a:r>
              <a:rPr lang="ko-KR" altLang="en-US" sz="1600" dirty="0" err="1"/>
              <a:t>셰이더만</a:t>
            </a:r>
            <a:r>
              <a:rPr lang="ko-KR" altLang="en-US" sz="1600" dirty="0"/>
              <a:t> 사용하거나 간단한 픽셀 </a:t>
            </a:r>
            <a:r>
              <a:rPr lang="ko-KR" altLang="en-US" sz="1600" dirty="0" err="1"/>
              <a:t>셰이더</a:t>
            </a:r>
            <a:r>
              <a:rPr lang="en-US" altLang="ko-KR" sz="1600" dirty="0"/>
              <a:t>(</a:t>
            </a:r>
            <a:r>
              <a:rPr lang="ko-KR" altLang="en-US" sz="1600" dirty="0"/>
              <a:t>알파테스트로 픽셀 버려야 할 경우</a:t>
            </a:r>
            <a:r>
              <a:rPr lang="en-US" altLang="ko-KR" sz="1600" dirty="0"/>
              <a:t>)</a:t>
            </a:r>
            <a:r>
              <a:rPr lang="ko-KR" altLang="en-US" sz="1600" dirty="0"/>
              <a:t>를 사용해 깊이 정보를 기록.</a:t>
            </a:r>
            <a:endParaRPr lang="en-US" altLang="ko-KR" sz="1600" dirty="0"/>
          </a:p>
          <a:p>
            <a:r>
              <a:rPr lang="en-US" altLang="ko-KR" sz="1600" b="1" dirty="0"/>
              <a:t>PS</a:t>
            </a:r>
            <a:r>
              <a:rPr lang="ko-KR" altLang="en-US" sz="1600" b="1" dirty="0"/>
              <a:t>가 </a:t>
            </a:r>
            <a:r>
              <a:rPr lang="en-US" altLang="ko-KR" sz="1600" b="1" dirty="0"/>
              <a:t>null</a:t>
            </a:r>
            <a:r>
              <a:rPr lang="ko-KR" altLang="en-US" sz="1600" b="1" dirty="0"/>
              <a:t>이어도</a:t>
            </a:r>
            <a:r>
              <a:rPr lang="ko-KR" altLang="en-US" sz="1600" dirty="0"/>
              <a:t> 출력 병합</a:t>
            </a:r>
            <a:r>
              <a:rPr lang="en-US" altLang="ko-KR" sz="1600" dirty="0"/>
              <a:t>(OM) </a:t>
            </a:r>
            <a:r>
              <a:rPr lang="ko-KR" altLang="en-US" sz="1600" dirty="0"/>
              <a:t>단계의 </a:t>
            </a:r>
            <a:r>
              <a:rPr lang="ko-KR" altLang="en-US" sz="1600" b="1" dirty="0"/>
              <a:t>깊이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스텐실 테스트와 기록은 수행</a:t>
            </a:r>
            <a:r>
              <a:rPr lang="ko-KR" altLang="en-US" sz="1600" dirty="0"/>
              <a:t>한다</a:t>
            </a:r>
            <a:r>
              <a:rPr lang="en-US" altLang="ko-KR" sz="1600" dirty="0"/>
              <a:t>(DSV</a:t>
            </a:r>
            <a:r>
              <a:rPr lang="ko-KR" altLang="en-US" sz="1600" dirty="0"/>
              <a:t>만 </a:t>
            </a:r>
            <a:r>
              <a:rPr lang="ko-KR" altLang="en-US" sz="1600" dirty="0" err="1"/>
              <a:t>바인드</a:t>
            </a:r>
            <a:r>
              <a:rPr lang="ko-KR" altLang="en-US" sz="1600" dirty="0"/>
              <a:t> 되어 있으면 깊이에만 씀</a:t>
            </a:r>
            <a:r>
              <a:rPr lang="en-US" altLang="ko-KR" sz="1600" dirty="0"/>
              <a:t>).             </a:t>
            </a:r>
            <a:r>
              <a:rPr lang="en-US" altLang="ko-KR" sz="1600" b="1" dirty="0"/>
              <a:t>RTV=0 + PS=null</a:t>
            </a:r>
            <a:endParaRPr lang="en-US" altLang="ko-KR" sz="1600" dirty="0"/>
          </a:p>
          <a:p>
            <a:endParaRPr lang="ko-KR" altLang="en-US" dirty="0"/>
          </a:p>
          <a:p>
            <a:r>
              <a:rPr lang="ko-KR" altLang="en-US" dirty="0"/>
              <a:t>2단계: 화면 렌더링 (</a:t>
            </a:r>
            <a:r>
              <a:rPr lang="ko-KR" altLang="en-US" dirty="0" err="1"/>
              <a:t>Render</a:t>
            </a:r>
            <a:r>
              <a:rPr lang="ko-KR" altLang="en-US" dirty="0"/>
              <a:t> </a:t>
            </a:r>
            <a:r>
              <a:rPr lang="ko-KR" altLang="en-US" dirty="0" err="1"/>
              <a:t>Pass</a:t>
            </a:r>
            <a:r>
              <a:rPr lang="ko-KR" altLang="en-US" dirty="0"/>
              <a:t>)</a:t>
            </a:r>
          </a:p>
          <a:p>
            <a:endParaRPr lang="ko-KR" altLang="en-US" dirty="0"/>
          </a:p>
          <a:p>
            <a:r>
              <a:rPr lang="ko-KR" altLang="en-US" sz="1600" dirty="0"/>
              <a:t>카메라: 화면 카메라(</a:t>
            </a:r>
            <a:r>
              <a:rPr lang="ko-KR" altLang="en-US" sz="1600" dirty="0" err="1"/>
              <a:t>Camera</a:t>
            </a:r>
            <a:r>
              <a:rPr lang="ko-KR" altLang="en-US" sz="1600" dirty="0"/>
              <a:t> </a:t>
            </a:r>
            <a:r>
              <a:rPr lang="ko-KR" altLang="en-US" sz="1600" dirty="0" err="1"/>
              <a:t>View</a:t>
            </a:r>
            <a:r>
              <a:rPr lang="ko-KR" altLang="en-US" sz="1600" dirty="0"/>
              <a:t>)에서 장면을 렌더링.</a:t>
            </a:r>
          </a:p>
          <a:p>
            <a:r>
              <a:rPr lang="ko-KR" altLang="en-US" sz="1600" dirty="0"/>
              <a:t>활용: 첫 번째 단계에서 생성한 </a:t>
            </a:r>
            <a:r>
              <a:rPr lang="ko-KR" altLang="en-US" sz="1600" dirty="0" err="1">
                <a:solidFill>
                  <a:srgbClr val="FF0000"/>
                </a:solidFill>
              </a:rPr>
              <a:t>뎁스</a:t>
            </a:r>
            <a:r>
              <a:rPr lang="ko-KR" altLang="en-US" sz="1600" dirty="0">
                <a:solidFill>
                  <a:srgbClr val="FF0000"/>
                </a:solidFill>
              </a:rPr>
              <a:t> 맵(그림자 맵)을 </a:t>
            </a:r>
            <a:r>
              <a:rPr lang="ko-KR" altLang="en-US" sz="1600" dirty="0" err="1">
                <a:solidFill>
                  <a:srgbClr val="FF0000"/>
                </a:solidFill>
              </a:rPr>
              <a:t>샘플링</a:t>
            </a:r>
            <a:r>
              <a:rPr lang="ko-KR" altLang="en-US" sz="1600" dirty="0" err="1"/>
              <a:t>하여</a:t>
            </a:r>
            <a:r>
              <a:rPr lang="ko-KR" altLang="en-US" sz="1600" dirty="0"/>
              <a:t> 그림자 여부를 결정.</a:t>
            </a:r>
          </a:p>
          <a:p>
            <a:r>
              <a:rPr lang="ko-KR" altLang="en-US" sz="1600" dirty="0" err="1"/>
              <a:t>셰이더</a:t>
            </a:r>
            <a:r>
              <a:rPr lang="ko-KR" altLang="en-US" sz="1600" dirty="0"/>
              <a:t>: 그림자 </a:t>
            </a:r>
            <a:r>
              <a:rPr lang="ko-KR" altLang="en-US" sz="1600" dirty="0" err="1"/>
              <a:t>맵과</a:t>
            </a:r>
            <a:r>
              <a:rPr lang="ko-KR" altLang="en-US" sz="1600" dirty="0"/>
              <a:t> 표면 정보를 결합하여 최종 픽셀 색상을 계산하는 픽셀 </a:t>
            </a:r>
            <a:r>
              <a:rPr lang="ko-KR" altLang="en-US" sz="1600" dirty="0" err="1"/>
              <a:t>셰이더</a:t>
            </a:r>
            <a:r>
              <a:rPr lang="ko-KR" altLang="en-US" sz="1600" dirty="0"/>
              <a:t> 활용.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44138C1-07EE-130E-B112-2B6AE2E6B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571" y="3017737"/>
            <a:ext cx="3299884" cy="29132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896D532-D9AB-953C-B722-A8E95FE9D253}"/>
              </a:ext>
            </a:extLst>
          </p:cNvPr>
          <p:cNvSpPr txBox="1"/>
          <p:nvPr/>
        </p:nvSpPr>
        <p:spPr>
          <a:xfrm>
            <a:off x="8065168" y="2322220"/>
            <a:ext cx="41950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광원 </a:t>
            </a:r>
            <a:r>
              <a:rPr lang="en-US" altLang="ko-KR" dirty="0" err="1"/>
              <a:t>Near~Far</a:t>
            </a:r>
            <a:r>
              <a:rPr lang="en-US" altLang="ko-KR" dirty="0"/>
              <a:t> </a:t>
            </a:r>
            <a:r>
              <a:rPr lang="ko-KR" altLang="en-US" dirty="0"/>
              <a:t>에서 </a:t>
            </a:r>
            <a:r>
              <a:rPr lang="en-US" altLang="ko-KR" dirty="0"/>
              <a:t> </a:t>
            </a:r>
            <a:r>
              <a:rPr lang="ko-KR" altLang="en-US" dirty="0"/>
              <a:t>투영한 후의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NDC</a:t>
            </a:r>
            <a:r>
              <a:rPr lang="ko-KR" altLang="en-US" dirty="0"/>
              <a:t> </a:t>
            </a:r>
            <a:r>
              <a:rPr lang="en-US" altLang="ko-KR" dirty="0"/>
              <a:t>0.0 ~ 1.0f </a:t>
            </a:r>
            <a:r>
              <a:rPr lang="ko-KR" altLang="en-US" dirty="0"/>
              <a:t>사이의거리 </a:t>
            </a:r>
          </a:p>
        </p:txBody>
      </p:sp>
    </p:spTree>
    <p:extLst>
      <p:ext uri="{BB962C8B-B14F-4D97-AF65-F5344CB8AC3E}">
        <p14:creationId xmlns:p14="http://schemas.microsoft.com/office/powerpoint/2010/main" val="1920538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그룹 91">
            <a:extLst>
              <a:ext uri="{FF2B5EF4-FFF2-40B4-BE49-F238E27FC236}">
                <a16:creationId xmlns:a16="http://schemas.microsoft.com/office/drawing/2014/main" id="{7C361846-15D8-8CBC-3083-AED743289632}"/>
              </a:ext>
            </a:extLst>
          </p:cNvPr>
          <p:cNvGrpSpPr/>
          <p:nvPr/>
        </p:nvGrpSpPr>
        <p:grpSpPr>
          <a:xfrm>
            <a:off x="7488743" y="2449377"/>
            <a:ext cx="3863101" cy="2502758"/>
            <a:chOff x="8067861" y="2490048"/>
            <a:chExt cx="3863101" cy="2441792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68DD7177-76A2-3D88-87D6-053AD6836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69755" y="3364236"/>
              <a:ext cx="1235082" cy="1567604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72C57EF8-01CF-9DF8-14A1-20EC769F0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26418" y="3409711"/>
              <a:ext cx="1645528" cy="1451543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92D735C-9261-4560-599B-83465B2DF9D8}"/>
                </a:ext>
              </a:extLst>
            </p:cNvPr>
            <p:cNvSpPr txBox="1"/>
            <p:nvPr/>
          </p:nvSpPr>
          <p:spPr>
            <a:xfrm>
              <a:off x="8191208" y="3095808"/>
              <a:ext cx="221406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Normalized Device Coordinate</a:t>
              </a:r>
            </a:p>
            <a:p>
              <a:r>
                <a:rPr lang="en-US" altLang="ko-KR" sz="1100" dirty="0"/>
                <a:t>x,y,z,1        (</a:t>
              </a:r>
              <a:r>
                <a:rPr lang="ko-KR" altLang="en-US" sz="1100" dirty="0" err="1"/>
                <a:t>깊이값</a:t>
              </a:r>
              <a:r>
                <a:rPr lang="en-US" altLang="ko-KR" sz="1100" dirty="0"/>
                <a:t>z</a:t>
              </a:r>
              <a:r>
                <a:rPr lang="ko-KR" altLang="en-US" sz="1100" dirty="0"/>
                <a:t>를 갖는 </a:t>
              </a:r>
              <a:r>
                <a:rPr lang="en-US" altLang="ko-KR" sz="1100" dirty="0" err="1"/>
                <a:t>x,y</a:t>
              </a:r>
              <a:r>
                <a:rPr lang="en-US" altLang="ko-KR" sz="1100" dirty="0"/>
                <a:t>)</a:t>
              </a:r>
              <a:endParaRPr lang="ko-KR" altLang="en-US" sz="1100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F0B36E4-475E-2DFF-A4BB-FBC0EBFC4211}"/>
                </a:ext>
              </a:extLst>
            </p:cNvPr>
            <p:cNvSpPr txBox="1"/>
            <p:nvPr/>
          </p:nvSpPr>
          <p:spPr>
            <a:xfrm>
              <a:off x="8067861" y="2490048"/>
              <a:ext cx="3662074" cy="405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  </a:t>
              </a:r>
              <a:r>
                <a:rPr lang="en-US" altLang="ko-KR" sz="1000" dirty="0"/>
                <a:t>x`/w`, y`/w`, z`/w`, w`/w` </a:t>
              </a:r>
              <a:r>
                <a:rPr lang="ko-KR" altLang="en-US" sz="1000" dirty="0"/>
                <a:t> </a:t>
              </a:r>
              <a:r>
                <a:rPr lang="en-US" altLang="ko-KR" sz="1000" dirty="0"/>
                <a:t>,w1</a:t>
              </a:r>
              <a:r>
                <a:rPr lang="ko-KR" altLang="en-US" sz="1000" dirty="0"/>
                <a:t>로 나누어 차원을 줄인다</a:t>
              </a:r>
              <a:r>
                <a:rPr lang="en-US" altLang="ko-KR" sz="1000" dirty="0"/>
                <a:t>.</a:t>
              </a:r>
            </a:p>
            <a:p>
              <a:r>
                <a:rPr lang="en-US" altLang="ko-KR" sz="1000" dirty="0"/>
                <a:t>  </a:t>
              </a:r>
              <a:r>
                <a:rPr lang="ko-KR" altLang="en-US" sz="1000" dirty="0"/>
                <a:t>표현만 다를 뿐 동일한 위치</a:t>
              </a:r>
              <a:r>
                <a:rPr lang="en-US" altLang="ko-KR" sz="1000" dirty="0"/>
                <a:t>    </a:t>
              </a:r>
              <a:endParaRPr lang="ko-KR" altLang="en-US" sz="1000" dirty="0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8BD7CB66-9473-459A-9045-938F19073376}"/>
                </a:ext>
              </a:extLst>
            </p:cNvPr>
            <p:cNvSpPr/>
            <p:nvPr/>
          </p:nvSpPr>
          <p:spPr>
            <a:xfrm>
              <a:off x="8191208" y="2506699"/>
              <a:ext cx="3739754" cy="23753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7629617-AAE0-A1D9-A18B-CBB4B6E3F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복습</a:t>
            </a:r>
            <a:r>
              <a:rPr lang="en-US" altLang="ko-KR" dirty="0"/>
              <a:t>:</a:t>
            </a:r>
            <a:r>
              <a:rPr lang="en-US" altLang="ko-KR" sz="4400" dirty="0"/>
              <a:t>Vertex Shader Stage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EF7E5C-14F3-DCC2-01B4-E491CD606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0" y="4705470"/>
            <a:ext cx="1379018" cy="16841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A0365BA-A90C-F67A-7E86-58DAC0C14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5978" y="5042768"/>
            <a:ext cx="1092562" cy="134707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DAFF8CE-0A5A-1039-2598-CF2ECBBFE373}"/>
              </a:ext>
            </a:extLst>
          </p:cNvPr>
          <p:cNvSpPr/>
          <p:nvPr/>
        </p:nvSpPr>
        <p:spPr>
          <a:xfrm>
            <a:off x="10116744" y="4987870"/>
            <a:ext cx="1895413" cy="140176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BB1FFF0-984F-4661-4191-BA8891A525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6312" y="5857003"/>
            <a:ext cx="8110098" cy="4468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185134-4749-56D2-C7C3-6A3D01CD0834}"/>
              </a:ext>
            </a:extLst>
          </p:cNvPr>
          <p:cNvSpPr txBox="1"/>
          <p:nvPr/>
        </p:nvSpPr>
        <p:spPr>
          <a:xfrm>
            <a:off x="59928" y="6457890"/>
            <a:ext cx="1066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Model or Local</a:t>
            </a:r>
          </a:p>
          <a:p>
            <a:r>
              <a:rPr lang="en-US" altLang="ko-KR" sz="1000" dirty="0"/>
              <a:t>3D Space</a:t>
            </a:r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169261-3CB9-7B18-5159-F276E63D61E3}"/>
              </a:ext>
            </a:extLst>
          </p:cNvPr>
          <p:cNvSpPr txBox="1"/>
          <p:nvPr/>
        </p:nvSpPr>
        <p:spPr>
          <a:xfrm>
            <a:off x="10232999" y="6506632"/>
            <a:ext cx="11776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Screen 2D Space</a:t>
            </a:r>
            <a:endParaRPr lang="ko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9B7998-9D41-DF8D-8366-545D806BF8C7}"/>
              </a:ext>
            </a:extLst>
          </p:cNvPr>
          <p:cNvSpPr txBox="1"/>
          <p:nvPr/>
        </p:nvSpPr>
        <p:spPr>
          <a:xfrm>
            <a:off x="10096269" y="4998862"/>
            <a:ext cx="5045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0,0</a:t>
            </a:r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630B3A-3628-1305-EFDE-1B14A33F5DFE}"/>
              </a:ext>
            </a:extLst>
          </p:cNvPr>
          <p:cNvSpPr txBox="1"/>
          <p:nvPr/>
        </p:nvSpPr>
        <p:spPr>
          <a:xfrm>
            <a:off x="11504837" y="6411724"/>
            <a:ext cx="8592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1024,768</a:t>
            </a:r>
            <a:endParaRPr lang="ko-KR" altLang="en-US" sz="1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C52E7E-07FA-9BC9-BC9C-1318E948E4F0}"/>
              </a:ext>
            </a:extLst>
          </p:cNvPr>
          <p:cNvSpPr/>
          <p:nvPr/>
        </p:nvSpPr>
        <p:spPr>
          <a:xfrm>
            <a:off x="2615387" y="5814977"/>
            <a:ext cx="632435" cy="529986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4000">
                <a:schemeClr val="accent1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IA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F7F00BE-3344-A00E-F541-F1DAFF61EE94}"/>
              </a:ext>
            </a:extLst>
          </p:cNvPr>
          <p:cNvSpPr/>
          <p:nvPr/>
        </p:nvSpPr>
        <p:spPr>
          <a:xfrm>
            <a:off x="3577257" y="5814977"/>
            <a:ext cx="632435" cy="529986"/>
          </a:xfrm>
          <a:prstGeom prst="rect">
            <a:avLst/>
          </a:prstGeom>
          <a:gradFill>
            <a:gsLst>
              <a:gs pos="0">
                <a:srgbClr val="92D050"/>
              </a:gs>
              <a:gs pos="54000">
                <a:srgbClr val="00B050"/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5400000" scaled="1"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VS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F1E8849-7612-85CB-22F1-46285A791A37}"/>
              </a:ext>
            </a:extLst>
          </p:cNvPr>
          <p:cNvSpPr/>
          <p:nvPr/>
        </p:nvSpPr>
        <p:spPr>
          <a:xfrm>
            <a:off x="6787825" y="5814977"/>
            <a:ext cx="632435" cy="529986"/>
          </a:xfrm>
          <a:prstGeom prst="rect">
            <a:avLst/>
          </a:prstGeom>
          <a:gradFill>
            <a:gsLst>
              <a:gs pos="0">
                <a:srgbClr val="92D050"/>
              </a:gs>
              <a:gs pos="54000">
                <a:srgbClr val="00B050"/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5400000" scaled="1"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27999D-6F13-5E20-9669-2F9526609BE2}"/>
              </a:ext>
            </a:extLst>
          </p:cNvPr>
          <p:cNvSpPr/>
          <p:nvPr/>
        </p:nvSpPr>
        <p:spPr>
          <a:xfrm>
            <a:off x="7734481" y="5814977"/>
            <a:ext cx="632435" cy="529986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4000">
                <a:schemeClr val="accent1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OM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865196F-6436-8C50-1E3C-11A17A639058}"/>
              </a:ext>
            </a:extLst>
          </p:cNvPr>
          <p:cNvSpPr/>
          <p:nvPr/>
        </p:nvSpPr>
        <p:spPr>
          <a:xfrm>
            <a:off x="5788035" y="5814977"/>
            <a:ext cx="632435" cy="529986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4000">
                <a:schemeClr val="accent1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RS</a:t>
            </a:r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E14CE9F-23E0-EF57-A7FF-9325EE354D41}"/>
              </a:ext>
            </a:extLst>
          </p:cNvPr>
          <p:cNvCxnSpPr>
            <a:endCxn id="13" idx="1"/>
          </p:cNvCxnSpPr>
          <p:nvPr/>
        </p:nvCxnSpPr>
        <p:spPr>
          <a:xfrm>
            <a:off x="3247822" y="6076155"/>
            <a:ext cx="329435" cy="38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DD17116-239F-CD4C-9A49-71245A38662A}"/>
              </a:ext>
            </a:extLst>
          </p:cNvPr>
          <p:cNvCxnSpPr>
            <a:cxnSpLocks/>
            <a:stCxn id="13" idx="3"/>
            <a:endCxn id="26" idx="1"/>
          </p:cNvCxnSpPr>
          <p:nvPr/>
        </p:nvCxnSpPr>
        <p:spPr>
          <a:xfrm>
            <a:off x="4209692" y="6079970"/>
            <a:ext cx="3977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DDE565C-F1A8-C2D3-B027-14DCF4BF7232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6420470" y="6079970"/>
            <a:ext cx="3673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3C86FF9-8DD7-3008-1049-F6FC9D39361A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7420260" y="6079970"/>
            <a:ext cx="3142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70F80EE-6A17-746B-E964-9D2B63507BCD}"/>
              </a:ext>
            </a:extLst>
          </p:cNvPr>
          <p:cNvSpPr txBox="1"/>
          <p:nvPr/>
        </p:nvSpPr>
        <p:spPr>
          <a:xfrm>
            <a:off x="7509908" y="5356257"/>
            <a:ext cx="1245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RenderTargetView</a:t>
            </a:r>
            <a:endParaRPr lang="en-US" altLang="ko-KR" sz="10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</a:rPr>
              <a:t>DepthStencilView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0BF293-F2B7-9A15-5D4B-919A5E60B3A1}"/>
              </a:ext>
            </a:extLst>
          </p:cNvPr>
          <p:cNvSpPr txBox="1"/>
          <p:nvPr/>
        </p:nvSpPr>
        <p:spPr>
          <a:xfrm>
            <a:off x="3385782" y="5214716"/>
            <a:ext cx="1002197" cy="400110"/>
          </a:xfrm>
          <a:prstGeom prst="rect">
            <a:avLst/>
          </a:prstGeom>
          <a:noFill/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000" dirty="0"/>
              <a:t>VertexShader</a:t>
            </a:r>
          </a:p>
          <a:p>
            <a:pPr algn="ctr"/>
            <a:r>
              <a:rPr lang="en-US" altLang="ko-KR" sz="1000" dirty="0" err="1"/>
              <a:t>ConstanBuffer</a:t>
            </a:r>
            <a:endParaRPr lang="en-US" altLang="ko-KR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9444AC-0D38-86A6-4377-ED05A6B615C1}"/>
              </a:ext>
            </a:extLst>
          </p:cNvPr>
          <p:cNvSpPr txBox="1"/>
          <p:nvPr/>
        </p:nvSpPr>
        <p:spPr>
          <a:xfrm>
            <a:off x="5635949" y="5455311"/>
            <a:ext cx="9284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err="1">
                <a:solidFill>
                  <a:schemeClr val="bg2">
                    <a:lumMod val="75000"/>
                  </a:schemeClr>
                </a:solidFill>
              </a:rPr>
              <a:t>ViewPortInfo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96DD6A-EA8F-00A5-EC90-B7634D1C45CC}"/>
              </a:ext>
            </a:extLst>
          </p:cNvPr>
          <p:cNvSpPr txBox="1"/>
          <p:nvPr/>
        </p:nvSpPr>
        <p:spPr>
          <a:xfrm>
            <a:off x="6368557" y="4988085"/>
            <a:ext cx="13917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</a:rPr>
              <a:t>PixelShader</a:t>
            </a:r>
          </a:p>
          <a:p>
            <a:pPr algn="ctr"/>
            <a:r>
              <a:rPr lang="en-US" altLang="ko-KR" sz="1000" dirty="0" err="1">
                <a:solidFill>
                  <a:schemeClr val="bg2">
                    <a:lumMod val="75000"/>
                  </a:schemeClr>
                </a:solidFill>
              </a:rPr>
              <a:t>ShaderResourceView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en-US" altLang="ko-KR" sz="1000" dirty="0" err="1">
                <a:solidFill>
                  <a:schemeClr val="bg2">
                    <a:lumMod val="75000"/>
                  </a:schemeClr>
                </a:solidFill>
              </a:rPr>
              <a:t>SamplerState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en-US" altLang="ko-KR" sz="1000" dirty="0" err="1">
                <a:solidFill>
                  <a:schemeClr val="bg2">
                    <a:lumMod val="75000"/>
                  </a:schemeClr>
                </a:solidFill>
              </a:rPr>
              <a:t>ConstanBuffer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ko-KR" altLang="en-US" sz="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F2E253-E993-0FB7-0519-08DFCB494462}"/>
              </a:ext>
            </a:extLst>
          </p:cNvPr>
          <p:cNvSpPr txBox="1"/>
          <p:nvPr/>
        </p:nvSpPr>
        <p:spPr>
          <a:xfrm>
            <a:off x="2240501" y="5005188"/>
            <a:ext cx="12875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2">
                    <a:lumMod val="75000"/>
                  </a:schemeClr>
                </a:solidFill>
              </a:rPr>
              <a:t>PrimitiveTopology</a:t>
            </a:r>
          </a:p>
          <a:p>
            <a:pPr algn="ctr"/>
            <a:r>
              <a:rPr lang="en-US" altLang="ko-KR" sz="1050" dirty="0">
                <a:solidFill>
                  <a:schemeClr val="bg2">
                    <a:lumMod val="75000"/>
                  </a:schemeClr>
                </a:solidFill>
              </a:rPr>
              <a:t>VertexBuffer</a:t>
            </a:r>
          </a:p>
          <a:p>
            <a:pPr algn="ctr"/>
            <a:r>
              <a:rPr lang="en-US" altLang="ko-KR" sz="1050" dirty="0" err="1">
                <a:solidFill>
                  <a:schemeClr val="bg2">
                    <a:lumMod val="75000"/>
                  </a:schemeClr>
                </a:solidFill>
              </a:rPr>
              <a:t>IndexBuffer</a:t>
            </a:r>
            <a:endParaRPr lang="en-US" altLang="ko-KR" sz="1050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en-US" altLang="ko-KR" sz="1050" dirty="0">
                <a:solidFill>
                  <a:schemeClr val="bg2">
                    <a:lumMod val="75000"/>
                  </a:schemeClr>
                </a:solidFill>
              </a:rPr>
              <a:t>InputLayout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2B49B9E-AA98-575A-597B-221D1EA0B989}"/>
              </a:ext>
            </a:extLst>
          </p:cNvPr>
          <p:cNvSpPr/>
          <p:nvPr/>
        </p:nvSpPr>
        <p:spPr>
          <a:xfrm>
            <a:off x="4607467" y="5814977"/>
            <a:ext cx="719618" cy="529985"/>
          </a:xfrm>
          <a:prstGeom prst="rect">
            <a:avLst/>
          </a:prstGeom>
          <a:noFill/>
          <a:ln>
            <a:prstDash val="dash"/>
            <a:extLst>
              <a:ext uri="{C807C97D-BFC1-408E-A445-0C87EB9F89A2}">
                <ask:lineSketchStyleProps xmlns:ask="http://schemas.microsoft.com/office/drawing/2018/sketchyshapes" sd="1166495805">
                  <a:custGeom>
                    <a:avLst/>
                    <a:gdLst>
                      <a:gd name="connsiteX0" fmla="*/ 0 w 2422772"/>
                      <a:gd name="connsiteY0" fmla="*/ 0 h 619943"/>
                      <a:gd name="connsiteX1" fmla="*/ 411871 w 2422772"/>
                      <a:gd name="connsiteY1" fmla="*/ 0 h 619943"/>
                      <a:gd name="connsiteX2" fmla="*/ 823742 w 2422772"/>
                      <a:gd name="connsiteY2" fmla="*/ 0 h 619943"/>
                      <a:gd name="connsiteX3" fmla="*/ 1235614 w 2422772"/>
                      <a:gd name="connsiteY3" fmla="*/ 0 h 619943"/>
                      <a:gd name="connsiteX4" fmla="*/ 1768624 w 2422772"/>
                      <a:gd name="connsiteY4" fmla="*/ 0 h 619943"/>
                      <a:gd name="connsiteX5" fmla="*/ 2422772 w 2422772"/>
                      <a:gd name="connsiteY5" fmla="*/ 0 h 619943"/>
                      <a:gd name="connsiteX6" fmla="*/ 2422772 w 2422772"/>
                      <a:gd name="connsiteY6" fmla="*/ 291373 h 619943"/>
                      <a:gd name="connsiteX7" fmla="*/ 2422772 w 2422772"/>
                      <a:gd name="connsiteY7" fmla="*/ 619943 h 619943"/>
                      <a:gd name="connsiteX8" fmla="*/ 1913990 w 2422772"/>
                      <a:gd name="connsiteY8" fmla="*/ 619943 h 619943"/>
                      <a:gd name="connsiteX9" fmla="*/ 1502119 w 2422772"/>
                      <a:gd name="connsiteY9" fmla="*/ 619943 h 619943"/>
                      <a:gd name="connsiteX10" fmla="*/ 1041792 w 2422772"/>
                      <a:gd name="connsiteY10" fmla="*/ 619943 h 619943"/>
                      <a:gd name="connsiteX11" fmla="*/ 605693 w 2422772"/>
                      <a:gd name="connsiteY11" fmla="*/ 619943 h 619943"/>
                      <a:gd name="connsiteX12" fmla="*/ 0 w 2422772"/>
                      <a:gd name="connsiteY12" fmla="*/ 619943 h 619943"/>
                      <a:gd name="connsiteX13" fmla="*/ 0 w 2422772"/>
                      <a:gd name="connsiteY13" fmla="*/ 328570 h 619943"/>
                      <a:gd name="connsiteX14" fmla="*/ 0 w 2422772"/>
                      <a:gd name="connsiteY14" fmla="*/ 0 h 619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22772" h="619943" extrusionOk="0">
                        <a:moveTo>
                          <a:pt x="0" y="0"/>
                        </a:moveTo>
                        <a:cubicBezTo>
                          <a:pt x="94532" y="-2392"/>
                          <a:pt x="234570" y="14366"/>
                          <a:pt x="411871" y="0"/>
                        </a:cubicBezTo>
                        <a:cubicBezTo>
                          <a:pt x="589172" y="-14366"/>
                          <a:pt x="687037" y="6588"/>
                          <a:pt x="823742" y="0"/>
                        </a:cubicBezTo>
                        <a:cubicBezTo>
                          <a:pt x="960447" y="-6588"/>
                          <a:pt x="1112929" y="12207"/>
                          <a:pt x="1235614" y="0"/>
                        </a:cubicBezTo>
                        <a:cubicBezTo>
                          <a:pt x="1358299" y="-12207"/>
                          <a:pt x="1529833" y="11709"/>
                          <a:pt x="1768624" y="0"/>
                        </a:cubicBezTo>
                        <a:cubicBezTo>
                          <a:pt x="2007415" y="-11709"/>
                          <a:pt x="2281152" y="21909"/>
                          <a:pt x="2422772" y="0"/>
                        </a:cubicBezTo>
                        <a:cubicBezTo>
                          <a:pt x="2447242" y="138576"/>
                          <a:pt x="2392425" y="224023"/>
                          <a:pt x="2422772" y="291373"/>
                        </a:cubicBezTo>
                        <a:cubicBezTo>
                          <a:pt x="2453119" y="358723"/>
                          <a:pt x="2397550" y="545982"/>
                          <a:pt x="2422772" y="619943"/>
                        </a:cubicBezTo>
                        <a:cubicBezTo>
                          <a:pt x="2277543" y="646371"/>
                          <a:pt x="2030920" y="588880"/>
                          <a:pt x="1913990" y="619943"/>
                        </a:cubicBezTo>
                        <a:cubicBezTo>
                          <a:pt x="1797060" y="651006"/>
                          <a:pt x="1683570" y="615788"/>
                          <a:pt x="1502119" y="619943"/>
                        </a:cubicBezTo>
                        <a:cubicBezTo>
                          <a:pt x="1320668" y="624098"/>
                          <a:pt x="1143349" y="577396"/>
                          <a:pt x="1041792" y="619943"/>
                        </a:cubicBezTo>
                        <a:cubicBezTo>
                          <a:pt x="940235" y="662490"/>
                          <a:pt x="750221" y="613550"/>
                          <a:pt x="605693" y="619943"/>
                        </a:cubicBezTo>
                        <a:cubicBezTo>
                          <a:pt x="461165" y="626336"/>
                          <a:pt x="252762" y="555017"/>
                          <a:pt x="0" y="619943"/>
                        </a:cubicBezTo>
                        <a:cubicBezTo>
                          <a:pt x="-22538" y="494590"/>
                          <a:pt x="32189" y="447721"/>
                          <a:pt x="0" y="328570"/>
                        </a:cubicBezTo>
                        <a:cubicBezTo>
                          <a:pt x="-32189" y="209419"/>
                          <a:pt x="9860" y="701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생략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B19633A-2058-05F6-C0B0-56A3F77A0EB3}"/>
              </a:ext>
            </a:extLst>
          </p:cNvPr>
          <p:cNvCxnSpPr>
            <a:cxnSpLocks/>
            <a:stCxn id="26" idx="3"/>
            <a:endCxn id="16" idx="1"/>
          </p:cNvCxnSpPr>
          <p:nvPr/>
        </p:nvCxnSpPr>
        <p:spPr>
          <a:xfrm>
            <a:off x="5327085" y="6079970"/>
            <a:ext cx="4609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3A14727-79A6-9054-B359-63257BEF08C8}"/>
              </a:ext>
            </a:extLst>
          </p:cNvPr>
          <p:cNvSpPr txBox="1"/>
          <p:nvPr/>
        </p:nvSpPr>
        <p:spPr>
          <a:xfrm>
            <a:off x="586579" y="3003188"/>
            <a:ext cx="10230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Model Space</a:t>
            </a:r>
          </a:p>
          <a:p>
            <a:r>
              <a:rPr lang="en-US" altLang="ko-KR" sz="1100" dirty="0"/>
              <a:t>x,y,z,1 </a:t>
            </a:r>
            <a:endParaRPr lang="ko-KR" altLang="en-US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EBA04C-9DB9-2A8F-550F-B480C42CC9AE}"/>
              </a:ext>
            </a:extLst>
          </p:cNvPr>
          <p:cNvSpPr txBox="1"/>
          <p:nvPr/>
        </p:nvSpPr>
        <p:spPr>
          <a:xfrm>
            <a:off x="2362401" y="3000087"/>
            <a:ext cx="10021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World Space</a:t>
            </a:r>
          </a:p>
          <a:p>
            <a:r>
              <a:rPr lang="en-US" altLang="ko-KR" sz="1100" dirty="0"/>
              <a:t> x,y,z,1</a:t>
            </a:r>
            <a:endParaRPr lang="ko-KR" altLang="en-US" sz="11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4C637E-7FD8-1AC4-B8CF-7262803830E7}"/>
              </a:ext>
            </a:extLst>
          </p:cNvPr>
          <p:cNvSpPr txBox="1"/>
          <p:nvPr/>
        </p:nvSpPr>
        <p:spPr>
          <a:xfrm>
            <a:off x="1464389" y="2502098"/>
            <a:ext cx="12682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World Transform</a:t>
            </a:r>
          </a:p>
          <a:p>
            <a:r>
              <a:rPr lang="en-US" altLang="ko-KR" sz="1100" dirty="0"/>
              <a:t>Matrix4x4</a:t>
            </a:r>
            <a:endParaRPr lang="ko-KR" altLang="en-US" sz="1100" dirty="0"/>
          </a:p>
        </p:txBody>
      </p:sp>
      <p:sp>
        <p:nvSpPr>
          <p:cNvPr id="32" name="화살표: 아래로 구부러짐 31">
            <a:extLst>
              <a:ext uri="{FF2B5EF4-FFF2-40B4-BE49-F238E27FC236}">
                <a16:creationId xmlns:a16="http://schemas.microsoft.com/office/drawing/2014/main" id="{B295044D-01CA-9049-CC27-0D567B4371E3}"/>
              </a:ext>
            </a:extLst>
          </p:cNvPr>
          <p:cNvSpPr/>
          <p:nvPr/>
        </p:nvSpPr>
        <p:spPr>
          <a:xfrm>
            <a:off x="1507231" y="2927109"/>
            <a:ext cx="917633" cy="136299"/>
          </a:xfrm>
          <a:prstGeom prst="curved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36CAAB-DA9F-D6EC-F308-B75A372C446A}"/>
              </a:ext>
            </a:extLst>
          </p:cNvPr>
          <p:cNvSpPr txBox="1"/>
          <p:nvPr/>
        </p:nvSpPr>
        <p:spPr>
          <a:xfrm>
            <a:off x="3227599" y="2473947"/>
            <a:ext cx="11833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hlinkClick r:id="rId7"/>
              </a:rPr>
              <a:t>View Transform</a:t>
            </a:r>
            <a:endParaRPr lang="en-US" altLang="ko-KR" sz="1100" dirty="0"/>
          </a:p>
          <a:p>
            <a:r>
              <a:rPr lang="en-US" altLang="ko-KR" sz="1100" dirty="0"/>
              <a:t>Matrix4x4</a:t>
            </a:r>
            <a:endParaRPr lang="ko-KR" altLang="en-US" sz="1100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F021145-249E-876E-9625-27BC36D5A877}"/>
              </a:ext>
            </a:extLst>
          </p:cNvPr>
          <p:cNvCxnSpPr/>
          <p:nvPr/>
        </p:nvCxnSpPr>
        <p:spPr>
          <a:xfrm flipV="1">
            <a:off x="788894" y="4595906"/>
            <a:ext cx="0" cy="1607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F7B7DFC4-6C00-7365-2DC9-E36FEFBE709C}"/>
              </a:ext>
            </a:extLst>
          </p:cNvPr>
          <p:cNvCxnSpPr>
            <a:cxnSpLocks/>
          </p:cNvCxnSpPr>
          <p:nvPr/>
        </p:nvCxnSpPr>
        <p:spPr>
          <a:xfrm>
            <a:off x="788894" y="6218517"/>
            <a:ext cx="6305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080D82C-D4DD-E10B-30A6-D9DC3D41660E}"/>
              </a:ext>
            </a:extLst>
          </p:cNvPr>
          <p:cNvCxnSpPr>
            <a:cxnSpLocks/>
          </p:cNvCxnSpPr>
          <p:nvPr/>
        </p:nvCxnSpPr>
        <p:spPr>
          <a:xfrm flipV="1">
            <a:off x="788894" y="5701532"/>
            <a:ext cx="591225" cy="528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0F880BB-31AB-5DA0-96F6-CD10ED30A6C2}"/>
              </a:ext>
            </a:extLst>
          </p:cNvPr>
          <p:cNvSpPr txBox="1"/>
          <p:nvPr/>
        </p:nvSpPr>
        <p:spPr>
          <a:xfrm>
            <a:off x="4178102" y="3018216"/>
            <a:ext cx="10983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Camera Space</a:t>
            </a:r>
          </a:p>
          <a:p>
            <a:r>
              <a:rPr lang="en-US" altLang="ko-KR" sz="1100" dirty="0"/>
              <a:t> x,y,z,1</a:t>
            </a:r>
            <a:endParaRPr lang="ko-KR" altLang="en-US" sz="1100" dirty="0"/>
          </a:p>
        </p:txBody>
      </p:sp>
      <p:sp>
        <p:nvSpPr>
          <p:cNvPr id="43" name="화살표: 아래로 구부러짐 42">
            <a:extLst>
              <a:ext uri="{FF2B5EF4-FFF2-40B4-BE49-F238E27FC236}">
                <a16:creationId xmlns:a16="http://schemas.microsoft.com/office/drawing/2014/main" id="{C7A13008-E865-1929-7B20-FD149CCF325F}"/>
              </a:ext>
            </a:extLst>
          </p:cNvPr>
          <p:cNvSpPr/>
          <p:nvPr/>
        </p:nvSpPr>
        <p:spPr>
          <a:xfrm>
            <a:off x="5276480" y="2968608"/>
            <a:ext cx="868724" cy="180090"/>
          </a:xfrm>
          <a:prstGeom prst="curved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FA12EB7-A946-B27E-CDEC-DDC735B8A2B7}"/>
              </a:ext>
            </a:extLst>
          </p:cNvPr>
          <p:cNvSpPr txBox="1"/>
          <p:nvPr/>
        </p:nvSpPr>
        <p:spPr>
          <a:xfrm>
            <a:off x="5757633" y="3093539"/>
            <a:ext cx="16369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 Projection(Clip) Space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  </a:t>
            </a:r>
            <a:r>
              <a:rPr lang="en-US" altLang="ko-KR" sz="1100" dirty="0" err="1">
                <a:solidFill>
                  <a:srgbClr val="FF0000"/>
                </a:solidFill>
              </a:rPr>
              <a:t>x`,y`,z`,w</a:t>
            </a:r>
            <a:r>
              <a:rPr lang="en-US" altLang="ko-KR" sz="1100" dirty="0">
                <a:solidFill>
                  <a:srgbClr val="FF0000"/>
                </a:solidFill>
              </a:rPr>
              <a:t>`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54" name="화살표: 아래로 구부러짐 53">
            <a:extLst>
              <a:ext uri="{FF2B5EF4-FFF2-40B4-BE49-F238E27FC236}">
                <a16:creationId xmlns:a16="http://schemas.microsoft.com/office/drawing/2014/main" id="{31475D04-420A-9B48-4066-6893035B58F0}"/>
              </a:ext>
            </a:extLst>
          </p:cNvPr>
          <p:cNvSpPr/>
          <p:nvPr/>
        </p:nvSpPr>
        <p:spPr>
          <a:xfrm>
            <a:off x="3298008" y="2938385"/>
            <a:ext cx="965739" cy="148813"/>
          </a:xfrm>
          <a:prstGeom prst="curved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F67C060-FF5C-DA9F-A1E3-550D0A1DA6BE}"/>
              </a:ext>
            </a:extLst>
          </p:cNvPr>
          <p:cNvSpPr txBox="1"/>
          <p:nvPr/>
        </p:nvSpPr>
        <p:spPr>
          <a:xfrm>
            <a:off x="5241540" y="2466443"/>
            <a:ext cx="15215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hlinkClick r:id="rId8"/>
              </a:rPr>
              <a:t>Projection</a:t>
            </a:r>
            <a:r>
              <a:rPr lang="en-US" altLang="ko-KR" sz="1100" dirty="0"/>
              <a:t> Transform</a:t>
            </a:r>
          </a:p>
          <a:p>
            <a:r>
              <a:rPr lang="en-US" altLang="ko-KR" sz="1100" dirty="0"/>
              <a:t>Matrix4x4</a:t>
            </a:r>
            <a:endParaRPr lang="ko-KR" altLang="en-US" sz="1100" dirty="0"/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56CF285C-0D9F-16E5-3A39-39CDC7B774FB}"/>
              </a:ext>
            </a:extLst>
          </p:cNvPr>
          <p:cNvCxnSpPr>
            <a:cxnSpLocks/>
          </p:cNvCxnSpPr>
          <p:nvPr/>
        </p:nvCxnSpPr>
        <p:spPr>
          <a:xfrm>
            <a:off x="7957414" y="3871062"/>
            <a:ext cx="2159330" cy="113412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73D3D2AA-12C1-95D0-C3B1-E571BE07579F}"/>
              </a:ext>
            </a:extLst>
          </p:cNvPr>
          <p:cNvCxnSpPr>
            <a:cxnSpLocks/>
          </p:cNvCxnSpPr>
          <p:nvPr/>
        </p:nvCxnSpPr>
        <p:spPr>
          <a:xfrm>
            <a:off x="8844856" y="3904193"/>
            <a:ext cx="3167301" cy="110099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B95E9D14-750A-8DB4-AB57-C3A6CAAE5FF6}"/>
              </a:ext>
            </a:extLst>
          </p:cNvPr>
          <p:cNvCxnSpPr>
            <a:cxnSpLocks/>
          </p:cNvCxnSpPr>
          <p:nvPr/>
        </p:nvCxnSpPr>
        <p:spPr>
          <a:xfrm>
            <a:off x="8844856" y="4705470"/>
            <a:ext cx="3167301" cy="165495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65C1F3B4-AEB8-BBC1-5835-599D5851EB8F}"/>
              </a:ext>
            </a:extLst>
          </p:cNvPr>
          <p:cNvSpPr txBox="1"/>
          <p:nvPr/>
        </p:nvSpPr>
        <p:spPr>
          <a:xfrm>
            <a:off x="306114" y="1667476"/>
            <a:ext cx="11569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 </a:t>
            </a:r>
            <a:r>
              <a:rPr lang="en-US" altLang="ko-KR" dirty="0"/>
              <a:t>Vertex </a:t>
            </a:r>
            <a:r>
              <a:rPr lang="ko-KR" altLang="en-US" dirty="0"/>
              <a:t>마다 실행한다</a:t>
            </a:r>
            <a:r>
              <a:rPr lang="en-US" altLang="ko-KR" dirty="0"/>
              <a:t>.</a:t>
            </a:r>
            <a:r>
              <a:rPr lang="ko-KR" altLang="en-US" dirty="0"/>
              <a:t> 기본</a:t>
            </a:r>
            <a:r>
              <a:rPr lang="en-US" altLang="ko-KR" dirty="0"/>
              <a:t> </a:t>
            </a:r>
            <a:r>
              <a:rPr lang="ko-KR" altLang="en-US" dirty="0"/>
              <a:t>역할은 최종 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Projection(Clip) </a:t>
            </a:r>
            <a:r>
              <a:rPr lang="ko-KR" altLang="en-US" dirty="0">
                <a:solidFill>
                  <a:srgbClr val="FF0000"/>
                </a:solidFill>
              </a:rPr>
              <a:t>공간 변환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SV_POSITION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리턴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ko-KR" altLang="en-US" dirty="0"/>
              <a:t>이며 </a:t>
            </a:r>
            <a:r>
              <a:rPr lang="en-US" altLang="ko-KR" dirty="0"/>
              <a:t> </a:t>
            </a:r>
            <a:r>
              <a:rPr lang="ko-KR" altLang="en-US" dirty="0"/>
              <a:t>필요에 따라 중간에 </a:t>
            </a:r>
            <a:r>
              <a:rPr lang="en-US" altLang="ko-KR" dirty="0"/>
              <a:t>Vertex</a:t>
            </a:r>
            <a:r>
              <a:rPr lang="ko-KR" altLang="en-US" dirty="0"/>
              <a:t> 위치를 변경 </a:t>
            </a:r>
            <a:r>
              <a:rPr lang="en-US" altLang="ko-KR" dirty="0"/>
              <a:t>(</a:t>
            </a:r>
            <a:r>
              <a:rPr lang="ko-KR" altLang="en-US" dirty="0" err="1"/>
              <a:t>스키닝</a:t>
            </a:r>
            <a:r>
              <a:rPr lang="en-US" altLang="ko-KR" dirty="0"/>
              <a:t>,</a:t>
            </a:r>
            <a:r>
              <a:rPr lang="ko-KR" altLang="en-US" dirty="0"/>
              <a:t>바람에 따라 흔들기</a:t>
            </a:r>
            <a:r>
              <a:rPr lang="en-US" altLang="ko-KR" dirty="0"/>
              <a:t>)</a:t>
            </a:r>
            <a:r>
              <a:rPr lang="ko-KR" altLang="en-US" dirty="0"/>
              <a:t> 한다</a:t>
            </a:r>
            <a:r>
              <a:rPr lang="en-US" altLang="ko-KR" dirty="0"/>
              <a:t>. 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endParaRPr lang="en-US" altLang="ko-KR" dirty="0"/>
          </a:p>
        </p:txBody>
      </p:sp>
      <p:sp>
        <p:nvSpPr>
          <p:cNvPr id="58" name="AutoShape 2">
            <a:extLst>
              <a:ext uri="{FF2B5EF4-FFF2-40B4-BE49-F238E27FC236}">
                <a16:creationId xmlns:a16="http://schemas.microsoft.com/office/drawing/2014/main" id="{306149FD-9968-CD05-A2BB-86CD29FF7C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77107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0CC1ECFC-090F-067B-62A6-E144E5553C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8113" y="3701727"/>
            <a:ext cx="1558515" cy="919845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DD86FC41-01DD-B977-1A5B-8A62E118AE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481" y="3548153"/>
            <a:ext cx="923925" cy="1104900"/>
          </a:xfrm>
          <a:prstGeom prst="rect">
            <a:avLst/>
          </a:prstGeom>
        </p:spPr>
      </p:pic>
      <p:sp>
        <p:nvSpPr>
          <p:cNvPr id="48" name="타원 47">
            <a:extLst>
              <a:ext uri="{FF2B5EF4-FFF2-40B4-BE49-F238E27FC236}">
                <a16:creationId xmlns:a16="http://schemas.microsoft.com/office/drawing/2014/main" id="{9F0DCBF8-B733-FC0B-F2DB-6A7F23B9C9DE}"/>
              </a:ext>
            </a:extLst>
          </p:cNvPr>
          <p:cNvSpPr/>
          <p:nvPr/>
        </p:nvSpPr>
        <p:spPr>
          <a:xfrm>
            <a:off x="869819" y="3835400"/>
            <a:ext cx="65488" cy="713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48271591-FB21-80CB-7E5D-BAA3E15741A8}"/>
              </a:ext>
            </a:extLst>
          </p:cNvPr>
          <p:cNvSpPr/>
          <p:nvPr/>
        </p:nvSpPr>
        <p:spPr>
          <a:xfrm>
            <a:off x="888869" y="4432300"/>
            <a:ext cx="65488" cy="713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1D134475-7C83-133F-4075-E4EE53FD13D5}"/>
              </a:ext>
            </a:extLst>
          </p:cNvPr>
          <p:cNvSpPr/>
          <p:nvPr/>
        </p:nvSpPr>
        <p:spPr>
          <a:xfrm>
            <a:off x="507869" y="4235450"/>
            <a:ext cx="65488" cy="713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6DCAE20-5CCB-93EC-174E-6D8B5233434B}"/>
              </a:ext>
            </a:extLst>
          </p:cNvPr>
          <p:cNvSpPr/>
          <p:nvPr/>
        </p:nvSpPr>
        <p:spPr>
          <a:xfrm>
            <a:off x="1168269" y="4222750"/>
            <a:ext cx="65488" cy="713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B9E26453-F40B-EE25-28DC-EB3289659FF5}"/>
              </a:ext>
            </a:extLst>
          </p:cNvPr>
          <p:cNvSpPr/>
          <p:nvPr/>
        </p:nvSpPr>
        <p:spPr>
          <a:xfrm>
            <a:off x="844419" y="4083050"/>
            <a:ext cx="65488" cy="713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A65CE98-C9E5-C79F-C62E-78CEF459D700}"/>
              </a:ext>
            </a:extLst>
          </p:cNvPr>
          <p:cNvSpPr/>
          <p:nvPr/>
        </p:nvSpPr>
        <p:spPr>
          <a:xfrm>
            <a:off x="422761" y="2502098"/>
            <a:ext cx="7064602" cy="236843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156E064B-4514-49E5-A51C-11F9B3923108}"/>
              </a:ext>
            </a:extLst>
          </p:cNvPr>
          <p:cNvCxnSpPr>
            <a:stCxn id="13" idx="0"/>
            <a:endCxn id="13" idx="0"/>
          </p:cNvCxnSpPr>
          <p:nvPr/>
        </p:nvCxnSpPr>
        <p:spPr>
          <a:xfrm>
            <a:off x="3893475" y="581497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BA17882E-2A45-439F-9219-A4F348A1A35D}"/>
              </a:ext>
            </a:extLst>
          </p:cNvPr>
          <p:cNvCxnSpPr>
            <a:cxnSpLocks/>
          </p:cNvCxnSpPr>
          <p:nvPr/>
        </p:nvCxnSpPr>
        <p:spPr>
          <a:xfrm flipV="1">
            <a:off x="3886880" y="4859105"/>
            <a:ext cx="0" cy="94106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6B6FC2D6-0063-43EE-8B03-2D01785059FE}"/>
              </a:ext>
            </a:extLst>
          </p:cNvPr>
          <p:cNvCxnSpPr>
            <a:cxnSpLocks/>
          </p:cNvCxnSpPr>
          <p:nvPr/>
        </p:nvCxnSpPr>
        <p:spPr>
          <a:xfrm flipV="1">
            <a:off x="6158523" y="4893227"/>
            <a:ext cx="2262663" cy="90928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B5E55DF1-408D-61B8-16B5-7D04B59C76D5}"/>
              </a:ext>
            </a:extLst>
          </p:cNvPr>
          <p:cNvGrpSpPr/>
          <p:nvPr/>
        </p:nvGrpSpPr>
        <p:grpSpPr>
          <a:xfrm>
            <a:off x="3631094" y="3534891"/>
            <a:ext cx="1786474" cy="1016855"/>
            <a:chOff x="4565899" y="3675520"/>
            <a:chExt cx="1786474" cy="1016855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DF7234FC-7C9C-9E86-2175-E1E934399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565899" y="3675520"/>
              <a:ext cx="1786474" cy="1016855"/>
            </a:xfrm>
            <a:prstGeom prst="rect">
              <a:avLst/>
            </a:prstGeom>
          </p:spPr>
        </p:pic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51FA369-3339-55A9-4B9C-2E868B887C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5183" y="3695374"/>
              <a:ext cx="484856" cy="56303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57506F93-3DE7-6E80-758D-489365A421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1654" y="3709302"/>
              <a:ext cx="954356" cy="743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583413EF-CCE8-FD2B-8858-74750B68AD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5783" y="4256381"/>
              <a:ext cx="345757" cy="752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E020A402-4CD4-0674-E445-00A72EBFAE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3025" y="3688891"/>
              <a:ext cx="1087980" cy="57164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12BCC0E3-E5CD-919D-5F8A-2E6AB6B7E5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0650" y="4253007"/>
              <a:ext cx="1007" cy="32259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1CF96C35-8153-BA7C-AE1C-137D5A402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95183" y="4260145"/>
              <a:ext cx="0" cy="32349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28F9A646-E3A9-D31C-51F1-9EA08254B1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5183" y="4575597"/>
              <a:ext cx="346357" cy="804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EBF001AF-010A-DB78-4EBE-5C8A8CDD5F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7502" y="4531947"/>
              <a:ext cx="1075938" cy="436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B958AD54-1EFE-A2B8-4FAD-CFA3812AB6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81668" y="3696516"/>
              <a:ext cx="36235" cy="83543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0D2D9046-B6DB-3EC4-E744-2328E48231D4}"/>
              </a:ext>
            </a:extLst>
          </p:cNvPr>
          <p:cNvCxnSpPr>
            <a:cxnSpLocks/>
          </p:cNvCxnSpPr>
          <p:nvPr/>
        </p:nvCxnSpPr>
        <p:spPr>
          <a:xfrm>
            <a:off x="7978691" y="4715964"/>
            <a:ext cx="2138053" cy="16444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9E3B937B-FA6A-A1D4-429A-BD1A424BCA62}"/>
              </a:ext>
            </a:extLst>
          </p:cNvPr>
          <p:cNvSpPr txBox="1"/>
          <p:nvPr/>
        </p:nvSpPr>
        <p:spPr>
          <a:xfrm>
            <a:off x="5814544" y="3127272"/>
            <a:ext cx="3894222" cy="386625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ko-KR" altLang="en-US" sz="900" dirty="0"/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6DB4E27-526F-B57A-6291-3E917EBF3694}"/>
              </a:ext>
            </a:extLst>
          </p:cNvPr>
          <p:cNvCxnSpPr>
            <a:cxnSpLocks/>
          </p:cNvCxnSpPr>
          <p:nvPr/>
        </p:nvCxnSpPr>
        <p:spPr>
          <a:xfrm flipV="1">
            <a:off x="7659078" y="2802180"/>
            <a:ext cx="73076" cy="336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630B77CE-B169-C531-78DA-334ECE7905D5}"/>
              </a:ext>
            </a:extLst>
          </p:cNvPr>
          <p:cNvSpPr txBox="1"/>
          <p:nvPr/>
        </p:nvSpPr>
        <p:spPr>
          <a:xfrm>
            <a:off x="5656405" y="3668355"/>
            <a:ext cx="19118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w`</a:t>
            </a:r>
            <a:r>
              <a:rPr lang="ko-KR" altLang="en-US" sz="1000" dirty="0"/>
              <a:t>는 </a:t>
            </a:r>
            <a:r>
              <a:rPr lang="en-US" altLang="ko-KR" sz="1000" dirty="0"/>
              <a:t>1</a:t>
            </a:r>
            <a:r>
              <a:rPr lang="ko-KR" altLang="en-US" sz="1000" dirty="0"/>
              <a:t>이 아닐 수 있는 값으로 차원이 증가한다</a:t>
            </a:r>
            <a:r>
              <a:rPr lang="en-US" altLang="ko-KR" sz="1000" dirty="0"/>
              <a:t>. (</a:t>
            </a:r>
            <a:r>
              <a:rPr lang="ko-KR" altLang="en-US" sz="1000" dirty="0" err="1"/>
              <a:t>동차좌표계</a:t>
            </a:r>
            <a:r>
              <a:rPr lang="en-US" altLang="ko-KR" sz="1000" dirty="0"/>
              <a:t>)</a:t>
            </a:r>
          </a:p>
          <a:p>
            <a:endParaRPr lang="en-US" altLang="ko-KR" sz="1000" dirty="0"/>
          </a:p>
          <a:p>
            <a:r>
              <a:rPr lang="en-US" altLang="ko-KR" sz="1000" dirty="0"/>
              <a:t>RS</a:t>
            </a:r>
            <a:r>
              <a:rPr lang="ko-KR" altLang="en-US" sz="1000" dirty="0"/>
              <a:t>에서 제거되는 가능한</a:t>
            </a:r>
            <a:endParaRPr lang="en-US" altLang="ko-KR" sz="1000" dirty="0"/>
          </a:p>
          <a:p>
            <a:r>
              <a:rPr lang="ko-KR" altLang="en-US" sz="1000" dirty="0"/>
              <a:t>범위의 값으로 바꾸기 때문에 </a:t>
            </a:r>
            <a:r>
              <a:rPr lang="en-US" altLang="ko-KR" sz="1000" dirty="0"/>
              <a:t>clip </a:t>
            </a:r>
            <a:r>
              <a:rPr lang="ko-KR" altLang="en-US" sz="1000" dirty="0"/>
              <a:t>의미사용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E770364-60F9-0FCB-95A2-78FE139ECC92}"/>
              </a:ext>
            </a:extLst>
          </p:cNvPr>
          <p:cNvSpPr txBox="1"/>
          <p:nvPr/>
        </p:nvSpPr>
        <p:spPr>
          <a:xfrm>
            <a:off x="7559440" y="2218421"/>
            <a:ext cx="11224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70C0"/>
                </a:solidFill>
              </a:rPr>
              <a:t>Rasterizer Stage</a:t>
            </a:r>
            <a:endParaRPr lang="ko-KR" altLang="en-US" sz="1000" dirty="0">
              <a:solidFill>
                <a:srgbClr val="0070C0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97CF44C-961D-556A-2C73-879F3C3C58EF}"/>
              </a:ext>
            </a:extLst>
          </p:cNvPr>
          <p:cNvSpPr txBox="1"/>
          <p:nvPr/>
        </p:nvSpPr>
        <p:spPr>
          <a:xfrm>
            <a:off x="3168831" y="6488668"/>
            <a:ext cx="1745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/>
              <a:t>D3DCompileFromFile()</a:t>
            </a:r>
          </a:p>
          <a:p>
            <a:r>
              <a:rPr lang="en-US" altLang="ko-KR" sz="900" dirty="0" err="1"/>
              <a:t>DeviceContext</a:t>
            </a:r>
            <a:r>
              <a:rPr lang="en-US" altLang="ko-KR" sz="900" dirty="0"/>
              <a:t>::</a:t>
            </a:r>
            <a:r>
              <a:rPr lang="en-US" altLang="ko-KR" sz="900" dirty="0" err="1"/>
              <a:t>VSSetShader</a:t>
            </a:r>
            <a:r>
              <a:rPr lang="en-US" altLang="ko-KR" sz="900" dirty="0"/>
              <a:t>()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4ED7292-CB12-EB78-8639-C2420CE9E0C8}"/>
              </a:ext>
            </a:extLst>
          </p:cNvPr>
          <p:cNvSpPr txBox="1"/>
          <p:nvPr/>
        </p:nvSpPr>
        <p:spPr>
          <a:xfrm>
            <a:off x="381128" y="2284424"/>
            <a:ext cx="13708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B050"/>
                </a:solidFill>
              </a:rPr>
              <a:t>Vertex Shader Stage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sp>
        <p:nvSpPr>
          <p:cNvPr id="112" name="화살표: 아래로 구부러짐 111">
            <a:extLst>
              <a:ext uri="{FF2B5EF4-FFF2-40B4-BE49-F238E27FC236}">
                <a16:creationId xmlns:a16="http://schemas.microsoft.com/office/drawing/2014/main" id="{14A0F967-76D0-B36D-1F81-20BE708CF363}"/>
              </a:ext>
            </a:extLst>
          </p:cNvPr>
          <p:cNvSpPr/>
          <p:nvPr/>
        </p:nvSpPr>
        <p:spPr>
          <a:xfrm>
            <a:off x="9445684" y="2906028"/>
            <a:ext cx="868724" cy="180090"/>
          </a:xfrm>
          <a:prstGeom prst="curved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5DA852B-471D-0201-F087-56D12721292C}"/>
              </a:ext>
            </a:extLst>
          </p:cNvPr>
          <p:cNvSpPr txBox="1"/>
          <p:nvPr/>
        </p:nvSpPr>
        <p:spPr>
          <a:xfrm>
            <a:off x="10095376" y="3055701"/>
            <a:ext cx="10390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Screen Space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5B1FBD2-161D-3BA1-9DB2-DEB9CD893448}"/>
              </a:ext>
            </a:extLst>
          </p:cNvPr>
          <p:cNvSpPr txBox="1"/>
          <p:nvPr/>
        </p:nvSpPr>
        <p:spPr>
          <a:xfrm>
            <a:off x="9254277" y="2691398"/>
            <a:ext cx="161508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/>
              <a:t>Viewport Transform</a:t>
            </a:r>
          </a:p>
        </p:txBody>
      </p:sp>
    </p:spTree>
    <p:extLst>
      <p:ext uri="{BB962C8B-B14F-4D97-AF65-F5344CB8AC3E}">
        <p14:creationId xmlns:p14="http://schemas.microsoft.com/office/powerpoint/2010/main" val="1013394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그림 1038">
            <a:extLst>
              <a:ext uri="{FF2B5EF4-FFF2-40B4-BE49-F238E27FC236}">
                <a16:creationId xmlns:a16="http://schemas.microsoft.com/office/drawing/2014/main" id="{F114C730-11E4-DB93-96CD-E897A5BF2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" y="4705470"/>
            <a:ext cx="1379018" cy="168416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F4E2C43-27FF-7D66-610F-0ED84ECE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복습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Output-Merger</a:t>
            </a:r>
            <a:r>
              <a:rPr lang="ko-KR" altLang="en-US" dirty="0">
                <a:hlinkClick r:id="rId3"/>
              </a:rPr>
              <a:t> </a:t>
            </a:r>
            <a:r>
              <a:rPr lang="en-US" altLang="ko-KR" dirty="0">
                <a:hlinkClick r:id="rId3"/>
              </a:rPr>
              <a:t>Stage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1A3AED-DD6A-D302-4B6E-1238DF828053}"/>
              </a:ext>
            </a:extLst>
          </p:cNvPr>
          <p:cNvSpPr txBox="1"/>
          <p:nvPr/>
        </p:nvSpPr>
        <p:spPr>
          <a:xfrm>
            <a:off x="97633" y="1597514"/>
            <a:ext cx="119073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 깊이</a:t>
            </a:r>
            <a:r>
              <a:rPr lang="en-US" altLang="ko-KR" dirty="0"/>
              <a:t>/</a:t>
            </a:r>
            <a:r>
              <a:rPr lang="ko-KR" altLang="en-US" dirty="0"/>
              <a:t>스텐실 테스트 → 깊이 기록 → </a:t>
            </a:r>
            <a:r>
              <a:rPr lang="ko-KR" altLang="en-US" dirty="0" err="1"/>
              <a:t>블렌딩</a:t>
            </a:r>
            <a:r>
              <a:rPr lang="ko-KR" altLang="en-US" dirty="0"/>
              <a:t> → 컬러 기록</a:t>
            </a:r>
            <a:endParaRPr lang="en-US" altLang="ko-KR" dirty="0"/>
          </a:p>
          <a:p>
            <a:r>
              <a:rPr lang="ko-KR" altLang="en-US" dirty="0"/>
              <a:t>스텐실 테스트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en-US" altLang="ko-KR" dirty="0"/>
              <a:t>Stencil Testing)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/>
              <a:t>스텐실 텍스처 에서 확인하여 출력할 픽셀인지 확인</a:t>
            </a:r>
            <a:r>
              <a:rPr lang="en-US" altLang="ko-KR" dirty="0"/>
              <a:t>.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깊이 테스트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en-US" altLang="ko-KR" dirty="0"/>
              <a:t>Depth Testing)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깊이 버퍼 텍스처 에서 같은 위치의 픽셀이 깊이 값을 비교하여 출력할 것 인지 확인</a:t>
            </a:r>
            <a:endParaRPr lang="en-US" altLang="ko-KR" dirty="0"/>
          </a:p>
          <a:p>
            <a:r>
              <a:rPr lang="ko-KR" altLang="en-US" dirty="0" err="1"/>
              <a:t>블렌딩</a:t>
            </a:r>
            <a:r>
              <a:rPr lang="ko-KR" altLang="en-US" dirty="0"/>
              <a:t> </a:t>
            </a:r>
            <a:r>
              <a:rPr lang="en-US" altLang="ko-KR" dirty="0"/>
              <a:t>(Blend Operation): </a:t>
            </a:r>
            <a:r>
              <a:rPr lang="ko-KR" altLang="en-US" dirty="0" err="1"/>
              <a:t>렌더</a:t>
            </a:r>
            <a:r>
              <a:rPr lang="ko-KR" altLang="en-US" dirty="0"/>
              <a:t> 대상에 최종 출력할 색상을 이미 기록된 색상과 혼합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 </a:t>
            </a:r>
            <a:r>
              <a:rPr lang="en-US" altLang="ko-KR" sz="1400" dirty="0" err="1"/>
              <a:t>Ouput</a:t>
            </a:r>
            <a:r>
              <a:rPr lang="en-US" altLang="ko-KR" sz="1400" dirty="0"/>
              <a:t>-Merger</a:t>
            </a:r>
            <a:r>
              <a:rPr lang="ko-KR" altLang="en-US" sz="1400" dirty="0"/>
              <a:t>는 고정 기능</a:t>
            </a:r>
            <a:r>
              <a:rPr lang="en-US" altLang="ko-KR" sz="1400" dirty="0"/>
              <a:t>(Fixed Function)</a:t>
            </a:r>
            <a:r>
              <a:rPr lang="ko-KR" altLang="en-US" sz="1400" dirty="0"/>
              <a:t>으로 프로그래밍은 불가능 하지만 스테이지의 상태를 변경하여 작동 방식을 변경 시킬 수 있다</a:t>
            </a:r>
            <a:r>
              <a:rPr lang="en-US" altLang="ko-KR" sz="1400" dirty="0"/>
              <a:t>.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59C56E3A-838B-14EC-F87A-69F626940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5978" y="5042768"/>
            <a:ext cx="1092562" cy="1347079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52313A66-6F46-6F60-A7B5-862817EBA782}"/>
              </a:ext>
            </a:extLst>
          </p:cNvPr>
          <p:cNvSpPr/>
          <p:nvPr/>
        </p:nvSpPr>
        <p:spPr>
          <a:xfrm>
            <a:off x="10116744" y="4987870"/>
            <a:ext cx="1895413" cy="140176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8D1D0E28-3431-61CE-12EF-EF7FFACBA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6312" y="5857003"/>
            <a:ext cx="8110098" cy="44680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2BC7272-B213-809A-51EC-FD35620260D7}"/>
              </a:ext>
            </a:extLst>
          </p:cNvPr>
          <p:cNvSpPr txBox="1"/>
          <p:nvPr/>
        </p:nvSpPr>
        <p:spPr>
          <a:xfrm>
            <a:off x="59928" y="6457890"/>
            <a:ext cx="1066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Model or Local</a:t>
            </a:r>
          </a:p>
          <a:p>
            <a:r>
              <a:rPr lang="en-US" altLang="ko-KR" sz="1000" dirty="0"/>
              <a:t>3D Space</a:t>
            </a:r>
            <a:endParaRPr lang="ko-KR" altLang="en-US" sz="10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59E210F-F9BF-D3CE-930F-2ED2082E7A4B}"/>
              </a:ext>
            </a:extLst>
          </p:cNvPr>
          <p:cNvSpPr txBox="1"/>
          <p:nvPr/>
        </p:nvSpPr>
        <p:spPr>
          <a:xfrm>
            <a:off x="10232999" y="6506632"/>
            <a:ext cx="11776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Screen 2D Space</a:t>
            </a:r>
            <a:endParaRPr lang="ko-KR" altLang="en-US" sz="1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3F9BC3C-8293-E144-F1FD-8CB499903E1A}"/>
              </a:ext>
            </a:extLst>
          </p:cNvPr>
          <p:cNvSpPr txBox="1"/>
          <p:nvPr/>
        </p:nvSpPr>
        <p:spPr>
          <a:xfrm>
            <a:off x="10096269" y="4998862"/>
            <a:ext cx="5045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0,0</a:t>
            </a:r>
            <a:endParaRPr lang="ko-KR" altLang="en-US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7E5314-9761-BBA7-C033-3E1A7511201F}"/>
              </a:ext>
            </a:extLst>
          </p:cNvPr>
          <p:cNvSpPr txBox="1"/>
          <p:nvPr/>
        </p:nvSpPr>
        <p:spPr>
          <a:xfrm>
            <a:off x="11504837" y="6411724"/>
            <a:ext cx="8592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1024,768</a:t>
            </a:r>
            <a:endParaRPr lang="ko-KR" altLang="en-US" sz="10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5F25682-0B5C-C1A9-98C7-6ABC05C9F0B7}"/>
              </a:ext>
            </a:extLst>
          </p:cNvPr>
          <p:cNvSpPr/>
          <p:nvPr/>
        </p:nvSpPr>
        <p:spPr>
          <a:xfrm>
            <a:off x="2615387" y="5814977"/>
            <a:ext cx="632435" cy="52998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IA</a:t>
            </a:r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2AA5E7B-DDD3-4005-770A-86EE712CF19D}"/>
              </a:ext>
            </a:extLst>
          </p:cNvPr>
          <p:cNvSpPr/>
          <p:nvPr/>
        </p:nvSpPr>
        <p:spPr>
          <a:xfrm>
            <a:off x="3577257" y="5814977"/>
            <a:ext cx="632435" cy="52998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VS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E292DB8-A276-3F49-42B2-2A4DFD166071}"/>
              </a:ext>
            </a:extLst>
          </p:cNvPr>
          <p:cNvSpPr/>
          <p:nvPr/>
        </p:nvSpPr>
        <p:spPr>
          <a:xfrm>
            <a:off x="6787825" y="5814977"/>
            <a:ext cx="632435" cy="52998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5361A3A-5723-1C04-57A9-7EEAD1A8ED9A}"/>
              </a:ext>
            </a:extLst>
          </p:cNvPr>
          <p:cNvSpPr/>
          <p:nvPr/>
        </p:nvSpPr>
        <p:spPr>
          <a:xfrm>
            <a:off x="7734481" y="5814977"/>
            <a:ext cx="632435" cy="529986"/>
          </a:xfrm>
          <a:prstGeom prst="rect">
            <a:avLst/>
          </a:prstGeom>
          <a:solidFill>
            <a:schemeClr val="bg1">
              <a:lumMod val="65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OM</a:t>
            </a:r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5EC33C6-8CB6-F8CC-7891-87403F1290AB}"/>
              </a:ext>
            </a:extLst>
          </p:cNvPr>
          <p:cNvSpPr/>
          <p:nvPr/>
        </p:nvSpPr>
        <p:spPr>
          <a:xfrm>
            <a:off x="5788035" y="5814977"/>
            <a:ext cx="632435" cy="52998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RS</a:t>
            </a:r>
            <a:endParaRPr lang="ko-KR" altLang="en-US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A584514-6E3C-5F9C-FC91-19F22F976670}"/>
              </a:ext>
            </a:extLst>
          </p:cNvPr>
          <p:cNvCxnSpPr>
            <a:endCxn id="53" idx="1"/>
          </p:cNvCxnSpPr>
          <p:nvPr/>
        </p:nvCxnSpPr>
        <p:spPr>
          <a:xfrm>
            <a:off x="3247822" y="6076155"/>
            <a:ext cx="329435" cy="38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2E21809-A8A5-F7FD-E67E-9E927CA17661}"/>
              </a:ext>
            </a:extLst>
          </p:cNvPr>
          <p:cNvCxnSpPr>
            <a:cxnSpLocks/>
            <a:stCxn id="53" idx="3"/>
            <a:endCxn id="1026" idx="1"/>
          </p:cNvCxnSpPr>
          <p:nvPr/>
        </p:nvCxnSpPr>
        <p:spPr>
          <a:xfrm>
            <a:off x="4209692" y="6079970"/>
            <a:ext cx="397775" cy="41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E7154F5-18BE-3FB0-E8B5-1CAF9DE0E172}"/>
              </a:ext>
            </a:extLst>
          </p:cNvPr>
          <p:cNvCxnSpPr>
            <a:cxnSpLocks/>
            <a:stCxn id="56" idx="3"/>
            <a:endCxn id="54" idx="1"/>
          </p:cNvCxnSpPr>
          <p:nvPr/>
        </p:nvCxnSpPr>
        <p:spPr>
          <a:xfrm>
            <a:off x="6420470" y="6079970"/>
            <a:ext cx="3673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25ACB-33F5-BB62-A00E-3577D26D7B9B}"/>
              </a:ext>
            </a:extLst>
          </p:cNvPr>
          <p:cNvCxnSpPr>
            <a:cxnSpLocks/>
            <a:stCxn id="54" idx="3"/>
            <a:endCxn id="55" idx="1"/>
          </p:cNvCxnSpPr>
          <p:nvPr/>
        </p:nvCxnSpPr>
        <p:spPr>
          <a:xfrm>
            <a:off x="7420260" y="6079970"/>
            <a:ext cx="3142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1AE95864-00EB-6C88-6D51-A4C8A0B0EEC9}"/>
              </a:ext>
            </a:extLst>
          </p:cNvPr>
          <p:cNvSpPr txBox="1"/>
          <p:nvPr/>
        </p:nvSpPr>
        <p:spPr>
          <a:xfrm>
            <a:off x="7521401" y="4982734"/>
            <a:ext cx="173957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err="1"/>
              <a:t>RenderTargetView</a:t>
            </a:r>
            <a:r>
              <a:rPr lang="en-US" altLang="ko-KR" sz="1000" dirty="0"/>
              <a:t> (</a:t>
            </a:r>
            <a:r>
              <a:rPr lang="ko-KR" altLang="en-US" sz="1000" dirty="0"/>
              <a:t>최대</a:t>
            </a:r>
            <a:r>
              <a:rPr lang="en-US" altLang="ko-KR" sz="1000" dirty="0"/>
              <a:t>8)</a:t>
            </a:r>
          </a:p>
          <a:p>
            <a:pPr algn="ctr"/>
            <a:r>
              <a:rPr lang="en-US" altLang="ko-KR" sz="1000" dirty="0" err="1"/>
              <a:t>DepthStencilView</a:t>
            </a:r>
            <a:r>
              <a:rPr lang="en-US" altLang="ko-KR" sz="1000" dirty="0"/>
              <a:t> (</a:t>
            </a:r>
            <a:r>
              <a:rPr lang="ko-KR" altLang="en-US" sz="1000" dirty="0"/>
              <a:t>최대</a:t>
            </a:r>
            <a:r>
              <a:rPr lang="en-US" altLang="ko-KR" sz="1000" dirty="0"/>
              <a:t>1)</a:t>
            </a:r>
          </a:p>
          <a:p>
            <a:pPr algn="ctr"/>
            <a:r>
              <a:rPr lang="en-US" altLang="ko-KR" sz="1000" dirty="0" err="1"/>
              <a:t>DepthStencilState</a:t>
            </a:r>
            <a:r>
              <a:rPr lang="en-US" altLang="ko-KR" sz="1000" dirty="0"/>
              <a:t>(</a:t>
            </a:r>
            <a:r>
              <a:rPr lang="ko-KR" altLang="en-US" sz="1000" dirty="0"/>
              <a:t>옵션</a:t>
            </a:r>
            <a:r>
              <a:rPr lang="en-US" altLang="ko-KR" sz="1000" dirty="0"/>
              <a:t>)</a:t>
            </a:r>
          </a:p>
          <a:p>
            <a:pPr algn="ctr"/>
            <a:r>
              <a:rPr lang="en-US" altLang="ko-KR" sz="1000" dirty="0" err="1"/>
              <a:t>BlendState</a:t>
            </a:r>
            <a:r>
              <a:rPr lang="en-US" altLang="ko-KR" sz="1000" dirty="0"/>
              <a:t>(</a:t>
            </a:r>
            <a:r>
              <a:rPr lang="ko-KR" altLang="en-US" sz="1000" dirty="0"/>
              <a:t>옵션</a:t>
            </a:r>
            <a:r>
              <a:rPr lang="en-US" altLang="ko-KR" sz="1000" dirty="0"/>
              <a:t>)</a:t>
            </a:r>
          </a:p>
          <a:p>
            <a:pPr algn="ctr"/>
            <a:endParaRPr lang="ko-KR" altLang="en-US" sz="1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16CDF60-B368-D3FB-6A18-61288D750CFE}"/>
              </a:ext>
            </a:extLst>
          </p:cNvPr>
          <p:cNvSpPr txBox="1"/>
          <p:nvPr/>
        </p:nvSpPr>
        <p:spPr>
          <a:xfrm>
            <a:off x="3385782" y="5214716"/>
            <a:ext cx="1002197" cy="400110"/>
          </a:xfrm>
          <a:prstGeom prst="rect">
            <a:avLst/>
          </a:prstGeom>
          <a:noFill/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</a:rPr>
              <a:t>VertexShader</a:t>
            </a:r>
          </a:p>
          <a:p>
            <a:pPr algn="ctr"/>
            <a:r>
              <a:rPr lang="en-US" altLang="ko-KR" sz="1000" dirty="0" err="1">
                <a:solidFill>
                  <a:schemeClr val="bg2">
                    <a:lumMod val="75000"/>
                  </a:schemeClr>
                </a:solidFill>
              </a:rPr>
              <a:t>ConstanBuffer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CCEAD3F-891B-57AF-3BA7-ED395FB0C06A}"/>
              </a:ext>
            </a:extLst>
          </p:cNvPr>
          <p:cNvSpPr txBox="1"/>
          <p:nvPr/>
        </p:nvSpPr>
        <p:spPr>
          <a:xfrm>
            <a:off x="5635949" y="5455311"/>
            <a:ext cx="9284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err="1">
                <a:solidFill>
                  <a:schemeClr val="bg2">
                    <a:lumMod val="75000"/>
                  </a:schemeClr>
                </a:solidFill>
              </a:rPr>
              <a:t>ViewPortInfo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1FB0122F-692F-47D7-DF3A-5E92D7AC5037}"/>
              </a:ext>
            </a:extLst>
          </p:cNvPr>
          <p:cNvSpPr txBox="1"/>
          <p:nvPr/>
        </p:nvSpPr>
        <p:spPr>
          <a:xfrm>
            <a:off x="6261558" y="5023888"/>
            <a:ext cx="13917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</a:rPr>
              <a:t>PixelShader</a:t>
            </a:r>
          </a:p>
          <a:p>
            <a:pPr algn="ctr"/>
            <a:r>
              <a:rPr lang="en-US" altLang="ko-KR" sz="1000" dirty="0" err="1">
                <a:solidFill>
                  <a:schemeClr val="bg2">
                    <a:lumMod val="75000"/>
                  </a:schemeClr>
                </a:solidFill>
              </a:rPr>
              <a:t>ShaderResourceView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en-US" altLang="ko-KR" sz="1000" dirty="0" err="1">
                <a:solidFill>
                  <a:schemeClr val="bg2">
                    <a:lumMod val="75000"/>
                  </a:schemeClr>
                </a:solidFill>
              </a:rPr>
              <a:t>SamplerState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en-US" altLang="ko-KR" sz="1000" dirty="0" err="1">
                <a:solidFill>
                  <a:schemeClr val="bg2">
                    <a:lumMod val="75000"/>
                  </a:schemeClr>
                </a:solidFill>
              </a:rPr>
              <a:t>ConstanBuffer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ko-KR" altLang="en-US" sz="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21DA49C8-2438-4894-328B-BBB51E6F293E}"/>
              </a:ext>
            </a:extLst>
          </p:cNvPr>
          <p:cNvSpPr txBox="1"/>
          <p:nvPr/>
        </p:nvSpPr>
        <p:spPr>
          <a:xfrm>
            <a:off x="2240501" y="5005188"/>
            <a:ext cx="12875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2">
                    <a:lumMod val="75000"/>
                  </a:schemeClr>
                </a:solidFill>
              </a:rPr>
              <a:t>PrimitiveTopology</a:t>
            </a:r>
          </a:p>
          <a:p>
            <a:pPr algn="ctr"/>
            <a:r>
              <a:rPr lang="en-US" altLang="ko-KR" sz="1050" dirty="0">
                <a:solidFill>
                  <a:schemeClr val="bg2">
                    <a:lumMod val="75000"/>
                  </a:schemeClr>
                </a:solidFill>
              </a:rPr>
              <a:t>VertexBuffer</a:t>
            </a:r>
          </a:p>
          <a:p>
            <a:pPr algn="ctr"/>
            <a:r>
              <a:rPr lang="en-US" altLang="ko-KR" sz="1050" dirty="0" err="1">
                <a:solidFill>
                  <a:schemeClr val="bg2">
                    <a:lumMod val="75000"/>
                  </a:schemeClr>
                </a:solidFill>
              </a:rPr>
              <a:t>IndexBuffer</a:t>
            </a:r>
            <a:endParaRPr lang="en-US" altLang="ko-KR" sz="1050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en-US" altLang="ko-KR" sz="1050" dirty="0">
                <a:solidFill>
                  <a:schemeClr val="bg2">
                    <a:lumMod val="75000"/>
                  </a:schemeClr>
                </a:solidFill>
              </a:rPr>
              <a:t>InputLayout</a:t>
            </a:r>
          </a:p>
        </p:txBody>
      </p:sp>
      <p:sp>
        <p:nvSpPr>
          <p:cNvPr id="1026" name="직사각형 1025">
            <a:extLst>
              <a:ext uri="{FF2B5EF4-FFF2-40B4-BE49-F238E27FC236}">
                <a16:creationId xmlns:a16="http://schemas.microsoft.com/office/drawing/2014/main" id="{42B441F6-8326-3122-8D72-60E6AD07A7D2}"/>
              </a:ext>
            </a:extLst>
          </p:cNvPr>
          <p:cNvSpPr/>
          <p:nvPr/>
        </p:nvSpPr>
        <p:spPr>
          <a:xfrm>
            <a:off x="4607467" y="5903338"/>
            <a:ext cx="719618" cy="361467"/>
          </a:xfrm>
          <a:prstGeom prst="rect">
            <a:avLst/>
          </a:prstGeom>
          <a:noFill/>
          <a:ln>
            <a:prstDash val="dash"/>
            <a:extLst>
              <a:ext uri="{C807C97D-BFC1-408E-A445-0C87EB9F89A2}">
                <ask:lineSketchStyleProps xmlns:ask="http://schemas.microsoft.com/office/drawing/2018/sketchyshapes" sd="1166495805">
                  <a:custGeom>
                    <a:avLst/>
                    <a:gdLst>
                      <a:gd name="connsiteX0" fmla="*/ 0 w 2422772"/>
                      <a:gd name="connsiteY0" fmla="*/ 0 h 619943"/>
                      <a:gd name="connsiteX1" fmla="*/ 411871 w 2422772"/>
                      <a:gd name="connsiteY1" fmla="*/ 0 h 619943"/>
                      <a:gd name="connsiteX2" fmla="*/ 823742 w 2422772"/>
                      <a:gd name="connsiteY2" fmla="*/ 0 h 619943"/>
                      <a:gd name="connsiteX3" fmla="*/ 1235614 w 2422772"/>
                      <a:gd name="connsiteY3" fmla="*/ 0 h 619943"/>
                      <a:gd name="connsiteX4" fmla="*/ 1768624 w 2422772"/>
                      <a:gd name="connsiteY4" fmla="*/ 0 h 619943"/>
                      <a:gd name="connsiteX5" fmla="*/ 2422772 w 2422772"/>
                      <a:gd name="connsiteY5" fmla="*/ 0 h 619943"/>
                      <a:gd name="connsiteX6" fmla="*/ 2422772 w 2422772"/>
                      <a:gd name="connsiteY6" fmla="*/ 291373 h 619943"/>
                      <a:gd name="connsiteX7" fmla="*/ 2422772 w 2422772"/>
                      <a:gd name="connsiteY7" fmla="*/ 619943 h 619943"/>
                      <a:gd name="connsiteX8" fmla="*/ 1913990 w 2422772"/>
                      <a:gd name="connsiteY8" fmla="*/ 619943 h 619943"/>
                      <a:gd name="connsiteX9" fmla="*/ 1502119 w 2422772"/>
                      <a:gd name="connsiteY9" fmla="*/ 619943 h 619943"/>
                      <a:gd name="connsiteX10" fmla="*/ 1041792 w 2422772"/>
                      <a:gd name="connsiteY10" fmla="*/ 619943 h 619943"/>
                      <a:gd name="connsiteX11" fmla="*/ 605693 w 2422772"/>
                      <a:gd name="connsiteY11" fmla="*/ 619943 h 619943"/>
                      <a:gd name="connsiteX12" fmla="*/ 0 w 2422772"/>
                      <a:gd name="connsiteY12" fmla="*/ 619943 h 619943"/>
                      <a:gd name="connsiteX13" fmla="*/ 0 w 2422772"/>
                      <a:gd name="connsiteY13" fmla="*/ 328570 h 619943"/>
                      <a:gd name="connsiteX14" fmla="*/ 0 w 2422772"/>
                      <a:gd name="connsiteY14" fmla="*/ 0 h 619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22772" h="619943" extrusionOk="0">
                        <a:moveTo>
                          <a:pt x="0" y="0"/>
                        </a:moveTo>
                        <a:cubicBezTo>
                          <a:pt x="94532" y="-2392"/>
                          <a:pt x="234570" y="14366"/>
                          <a:pt x="411871" y="0"/>
                        </a:cubicBezTo>
                        <a:cubicBezTo>
                          <a:pt x="589172" y="-14366"/>
                          <a:pt x="687037" y="6588"/>
                          <a:pt x="823742" y="0"/>
                        </a:cubicBezTo>
                        <a:cubicBezTo>
                          <a:pt x="960447" y="-6588"/>
                          <a:pt x="1112929" y="12207"/>
                          <a:pt x="1235614" y="0"/>
                        </a:cubicBezTo>
                        <a:cubicBezTo>
                          <a:pt x="1358299" y="-12207"/>
                          <a:pt x="1529833" y="11709"/>
                          <a:pt x="1768624" y="0"/>
                        </a:cubicBezTo>
                        <a:cubicBezTo>
                          <a:pt x="2007415" y="-11709"/>
                          <a:pt x="2281152" y="21909"/>
                          <a:pt x="2422772" y="0"/>
                        </a:cubicBezTo>
                        <a:cubicBezTo>
                          <a:pt x="2447242" y="138576"/>
                          <a:pt x="2392425" y="224023"/>
                          <a:pt x="2422772" y="291373"/>
                        </a:cubicBezTo>
                        <a:cubicBezTo>
                          <a:pt x="2453119" y="358723"/>
                          <a:pt x="2397550" y="545982"/>
                          <a:pt x="2422772" y="619943"/>
                        </a:cubicBezTo>
                        <a:cubicBezTo>
                          <a:pt x="2277543" y="646371"/>
                          <a:pt x="2030920" y="588880"/>
                          <a:pt x="1913990" y="619943"/>
                        </a:cubicBezTo>
                        <a:cubicBezTo>
                          <a:pt x="1797060" y="651006"/>
                          <a:pt x="1683570" y="615788"/>
                          <a:pt x="1502119" y="619943"/>
                        </a:cubicBezTo>
                        <a:cubicBezTo>
                          <a:pt x="1320668" y="624098"/>
                          <a:pt x="1143349" y="577396"/>
                          <a:pt x="1041792" y="619943"/>
                        </a:cubicBezTo>
                        <a:cubicBezTo>
                          <a:pt x="940235" y="662490"/>
                          <a:pt x="750221" y="613550"/>
                          <a:pt x="605693" y="619943"/>
                        </a:cubicBezTo>
                        <a:cubicBezTo>
                          <a:pt x="461165" y="626336"/>
                          <a:pt x="252762" y="555017"/>
                          <a:pt x="0" y="619943"/>
                        </a:cubicBezTo>
                        <a:cubicBezTo>
                          <a:pt x="-22538" y="494590"/>
                          <a:pt x="32189" y="447721"/>
                          <a:pt x="0" y="328570"/>
                        </a:cubicBezTo>
                        <a:cubicBezTo>
                          <a:pt x="-32189" y="209419"/>
                          <a:pt x="9860" y="701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생략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27" name="직선 화살표 연결선 1026">
            <a:extLst>
              <a:ext uri="{FF2B5EF4-FFF2-40B4-BE49-F238E27FC236}">
                <a16:creationId xmlns:a16="http://schemas.microsoft.com/office/drawing/2014/main" id="{F559744C-5859-D77E-6506-6993140E6812}"/>
              </a:ext>
            </a:extLst>
          </p:cNvPr>
          <p:cNvCxnSpPr>
            <a:cxnSpLocks/>
            <a:stCxn id="1026" idx="3"/>
            <a:endCxn id="56" idx="1"/>
          </p:cNvCxnSpPr>
          <p:nvPr/>
        </p:nvCxnSpPr>
        <p:spPr>
          <a:xfrm flipV="1">
            <a:off x="5327085" y="6079970"/>
            <a:ext cx="460950" cy="41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9" name="직선 화살표 연결선 1028">
            <a:extLst>
              <a:ext uri="{FF2B5EF4-FFF2-40B4-BE49-F238E27FC236}">
                <a16:creationId xmlns:a16="http://schemas.microsoft.com/office/drawing/2014/main" id="{CD9556D4-CA3D-110F-CB2F-CF8CE0151306}"/>
              </a:ext>
            </a:extLst>
          </p:cNvPr>
          <p:cNvCxnSpPr/>
          <p:nvPr/>
        </p:nvCxnSpPr>
        <p:spPr>
          <a:xfrm flipV="1">
            <a:off x="788894" y="4595906"/>
            <a:ext cx="0" cy="1607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직선 화살표 연결선 1029">
            <a:extLst>
              <a:ext uri="{FF2B5EF4-FFF2-40B4-BE49-F238E27FC236}">
                <a16:creationId xmlns:a16="http://schemas.microsoft.com/office/drawing/2014/main" id="{F01D51FE-958D-0952-FC63-9B1FA278C6E0}"/>
              </a:ext>
            </a:extLst>
          </p:cNvPr>
          <p:cNvCxnSpPr>
            <a:cxnSpLocks/>
          </p:cNvCxnSpPr>
          <p:nvPr/>
        </p:nvCxnSpPr>
        <p:spPr>
          <a:xfrm>
            <a:off x="788894" y="6218517"/>
            <a:ext cx="6305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직선 화살표 연결선 1030">
            <a:extLst>
              <a:ext uri="{FF2B5EF4-FFF2-40B4-BE49-F238E27FC236}">
                <a16:creationId xmlns:a16="http://schemas.microsoft.com/office/drawing/2014/main" id="{FF378249-F1A7-CFEC-C95B-4A51ADA9614C}"/>
              </a:ext>
            </a:extLst>
          </p:cNvPr>
          <p:cNvCxnSpPr>
            <a:cxnSpLocks/>
          </p:cNvCxnSpPr>
          <p:nvPr/>
        </p:nvCxnSpPr>
        <p:spPr>
          <a:xfrm flipV="1">
            <a:off x="788894" y="5701532"/>
            <a:ext cx="591225" cy="528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TextBox 1041">
            <a:extLst>
              <a:ext uri="{FF2B5EF4-FFF2-40B4-BE49-F238E27FC236}">
                <a16:creationId xmlns:a16="http://schemas.microsoft.com/office/drawing/2014/main" id="{7F444387-426F-B571-19BE-DB6BBB86A8D4}"/>
              </a:ext>
            </a:extLst>
          </p:cNvPr>
          <p:cNvSpPr txBox="1"/>
          <p:nvPr/>
        </p:nvSpPr>
        <p:spPr>
          <a:xfrm>
            <a:off x="1389571" y="3582948"/>
            <a:ext cx="357770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Create</a:t>
            </a:r>
          </a:p>
          <a:p>
            <a:r>
              <a:rPr lang="en-US" altLang="ko-KR" sz="1400" dirty="0"/>
              <a:t>ID3D11Deivice::</a:t>
            </a:r>
            <a:r>
              <a:rPr lang="en-US" altLang="ko-KR" sz="1400" dirty="0" err="1"/>
              <a:t>CreateRenderTargetView</a:t>
            </a:r>
            <a:endParaRPr lang="en-US" altLang="ko-KR" sz="1400" dirty="0"/>
          </a:p>
          <a:p>
            <a:r>
              <a:rPr lang="en-US" altLang="ko-KR" sz="1400" dirty="0"/>
              <a:t>ID3D11Device::</a:t>
            </a:r>
            <a:r>
              <a:rPr lang="en-US" altLang="ko-KR" sz="1400" b="1" dirty="0" err="1"/>
              <a:t>CreateDepthStencilView</a:t>
            </a:r>
            <a:endParaRPr lang="en-US" altLang="ko-KR" sz="1400" b="1" dirty="0"/>
          </a:p>
          <a:p>
            <a:r>
              <a:rPr lang="en-US" altLang="ko-KR" sz="1400" dirty="0"/>
              <a:t>ID3D11Device::</a:t>
            </a:r>
            <a:r>
              <a:rPr lang="en-US" altLang="ko-KR" sz="1400" dirty="0" err="1"/>
              <a:t>CreateDepthStencilState</a:t>
            </a:r>
            <a:endParaRPr lang="en-US" altLang="ko-KR" sz="1400" dirty="0"/>
          </a:p>
          <a:p>
            <a:r>
              <a:rPr lang="en-US" altLang="ko-KR" sz="1400" dirty="0"/>
              <a:t>ID3D11Device::</a:t>
            </a:r>
            <a:r>
              <a:rPr lang="en-US" altLang="ko-KR" sz="1400" dirty="0" err="1"/>
              <a:t>CreateBlendState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BD888E4F-DA03-BD99-5A60-AC67E228F5D0}"/>
              </a:ext>
            </a:extLst>
          </p:cNvPr>
          <p:cNvSpPr txBox="1"/>
          <p:nvPr/>
        </p:nvSpPr>
        <p:spPr>
          <a:xfrm>
            <a:off x="5972046" y="3649683"/>
            <a:ext cx="55327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OMSet</a:t>
            </a:r>
            <a:endParaRPr lang="en-US" altLang="ko-KR" sz="1400" dirty="0"/>
          </a:p>
          <a:p>
            <a:r>
              <a:rPr lang="en-US" altLang="ko-KR" sz="1400" dirty="0"/>
              <a:t>ID3D11DeviceContext::</a:t>
            </a:r>
            <a:r>
              <a:rPr lang="en-US" altLang="ko-KR" sz="1400" dirty="0">
                <a:hlinkClick r:id="rId6"/>
              </a:rPr>
              <a:t>OMSetRenderTargets</a:t>
            </a:r>
            <a:endParaRPr lang="en-US" altLang="ko-KR" sz="1400" dirty="0"/>
          </a:p>
          <a:p>
            <a:r>
              <a:rPr lang="en-US" altLang="ko-KR" sz="1400" dirty="0"/>
              <a:t>ID3D11DeviceContext::</a:t>
            </a:r>
            <a:r>
              <a:rPr lang="en-US" altLang="ko-KR" sz="1400" dirty="0" err="1"/>
              <a:t>OMSetDepthStencilState</a:t>
            </a:r>
            <a:endParaRPr lang="en-US" altLang="ko-KR" sz="1400" dirty="0"/>
          </a:p>
          <a:p>
            <a:r>
              <a:rPr lang="en-US" altLang="ko-KR" sz="1400" dirty="0"/>
              <a:t>ID3D11DeviceContext::</a:t>
            </a:r>
            <a:r>
              <a:rPr lang="en-US" altLang="ko-KR" sz="1400" dirty="0" err="1"/>
              <a:t>OMSetBlendState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94620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95C55-D1B1-5314-CCBB-9FDFCAD3D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복습</a:t>
            </a:r>
            <a:r>
              <a:rPr lang="en-US" altLang="ko-KR" dirty="0"/>
              <a:t>: </a:t>
            </a:r>
            <a:r>
              <a:rPr lang="ko-KR" altLang="en-US" dirty="0"/>
              <a:t>깊이 버퍼</a:t>
            </a:r>
            <a:r>
              <a:rPr lang="en-US" altLang="ko-KR" dirty="0"/>
              <a:t>(Depth-Buffer)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AB36C0-04BD-FA69-9426-D8C4AF299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625" y="3177409"/>
            <a:ext cx="3584028" cy="3440667"/>
          </a:xfrm>
          <a:prstGeom prst="rect">
            <a:avLst/>
          </a:prstGeom>
        </p:spPr>
      </p:pic>
      <p:pic>
        <p:nvPicPr>
          <p:cNvPr id="4" name="Picture 2" descr="c++ - From perspective picture to orthographic picture - Stack Overflow">
            <a:extLst>
              <a:ext uri="{FF2B5EF4-FFF2-40B4-BE49-F238E27FC236}">
                <a16:creationId xmlns:a16="http://schemas.microsoft.com/office/drawing/2014/main" id="{7071046C-2A7A-7585-9C0D-F2A5BD7FC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495" y="3470485"/>
            <a:ext cx="5394608" cy="260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CD507E-6A62-F4FF-8600-04B8BA486141}"/>
              </a:ext>
            </a:extLst>
          </p:cNvPr>
          <p:cNvSpPr txBox="1"/>
          <p:nvPr/>
        </p:nvSpPr>
        <p:spPr>
          <a:xfrm>
            <a:off x="189575" y="1582131"/>
            <a:ext cx="11477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Depth-Buffer</a:t>
            </a:r>
            <a:r>
              <a:rPr lang="ko-KR" altLang="en-US" dirty="0"/>
              <a:t>에는 </a:t>
            </a:r>
            <a:r>
              <a:rPr lang="ko-KR" altLang="en-US" dirty="0" err="1"/>
              <a:t>투영했을때</a:t>
            </a:r>
            <a:r>
              <a:rPr lang="ko-KR" altLang="en-US" dirty="0"/>
              <a:t> 카메라에 가장 가까운 픽셀의 </a:t>
            </a:r>
            <a:r>
              <a:rPr lang="en-US" altLang="ko-KR" dirty="0"/>
              <a:t>Z</a:t>
            </a:r>
            <a:r>
              <a:rPr lang="ko-KR" altLang="en-US" dirty="0"/>
              <a:t>값만 </a:t>
            </a:r>
            <a:r>
              <a:rPr lang="ko-KR" altLang="en-US" dirty="0" err="1"/>
              <a:t>남게된다</a:t>
            </a:r>
            <a:r>
              <a:rPr lang="en-US" altLang="ko-KR" dirty="0"/>
              <a:t>. </a:t>
            </a:r>
            <a:r>
              <a:rPr lang="ko-KR" altLang="en-US" dirty="0"/>
              <a:t>비교하여 기록하고 깊이 쓰기에 </a:t>
            </a:r>
            <a:endParaRPr lang="en-US" altLang="ko-KR" dirty="0"/>
          </a:p>
          <a:p>
            <a:r>
              <a:rPr lang="ko-KR" altLang="en-US" dirty="0"/>
              <a:t>성공하면 색상을 </a:t>
            </a:r>
            <a:r>
              <a:rPr lang="en-US" altLang="ko-KR" dirty="0" err="1"/>
              <a:t>RenderTarget</a:t>
            </a:r>
            <a:r>
              <a:rPr lang="ko-KR" altLang="en-US" dirty="0"/>
              <a:t>에 기록한다</a:t>
            </a:r>
            <a:r>
              <a:rPr lang="en-US" altLang="ko-KR" dirty="0"/>
              <a:t>.</a:t>
            </a:r>
            <a:r>
              <a:rPr lang="ko-KR" altLang="en-US" dirty="0"/>
              <a:t>   즉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Depth</a:t>
            </a:r>
            <a:r>
              <a:rPr lang="ko-KR" altLang="en-US" dirty="0">
                <a:solidFill>
                  <a:srgbClr val="FF0000"/>
                </a:solidFill>
              </a:rPr>
              <a:t>값은 </a:t>
            </a:r>
            <a:r>
              <a:rPr lang="en-US" altLang="ko-KR" dirty="0">
                <a:solidFill>
                  <a:srgbClr val="FF0000"/>
                </a:solidFill>
              </a:rPr>
              <a:t>NDC</a:t>
            </a:r>
            <a:r>
              <a:rPr lang="ko-KR" altLang="en-US" dirty="0">
                <a:solidFill>
                  <a:srgbClr val="FF0000"/>
                </a:solidFill>
              </a:rPr>
              <a:t>에서의 카메라 </a:t>
            </a:r>
            <a:r>
              <a:rPr lang="en-US" altLang="ko-KR" dirty="0">
                <a:solidFill>
                  <a:srgbClr val="FF0000"/>
                </a:solidFill>
              </a:rPr>
              <a:t>Near</a:t>
            </a:r>
            <a:r>
              <a:rPr lang="ko-KR" altLang="en-US" dirty="0">
                <a:solidFill>
                  <a:srgbClr val="FF0000"/>
                </a:solidFill>
              </a:rPr>
              <a:t>에서부터의 거리를 의미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90433A-83D4-A9BA-B4D4-E721A65DB78F}"/>
              </a:ext>
            </a:extLst>
          </p:cNvPr>
          <p:cNvSpPr txBox="1"/>
          <p:nvPr/>
        </p:nvSpPr>
        <p:spPr>
          <a:xfrm>
            <a:off x="2202426" y="2741435"/>
            <a:ext cx="16616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Depth Buffer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8DACC9-1AF1-323A-D122-AD07058F1A41}"/>
              </a:ext>
            </a:extLst>
          </p:cNvPr>
          <p:cNvSpPr txBox="1"/>
          <p:nvPr/>
        </p:nvSpPr>
        <p:spPr>
          <a:xfrm>
            <a:off x="1612401" y="4403946"/>
            <a:ext cx="9012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1.0 Far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7976FD-9219-AF4D-7DF2-84B2B9FC28BB}"/>
              </a:ext>
            </a:extLst>
          </p:cNvPr>
          <p:cNvSpPr txBox="1"/>
          <p:nvPr/>
        </p:nvSpPr>
        <p:spPr>
          <a:xfrm>
            <a:off x="2534748" y="5010198"/>
            <a:ext cx="9970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0.0 Near</a:t>
            </a:r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B2F569-5CFE-195B-CEF4-090DBC170C80}"/>
              </a:ext>
            </a:extLst>
          </p:cNvPr>
          <p:cNvSpPr txBox="1"/>
          <p:nvPr/>
        </p:nvSpPr>
        <p:spPr>
          <a:xfrm>
            <a:off x="6705602" y="2723028"/>
            <a:ext cx="16616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RenderTarget</a:t>
            </a:r>
            <a:endParaRPr lang="ko-KR" altLang="en-US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3911711-136B-E280-E750-9F5F327119EE}"/>
              </a:ext>
            </a:extLst>
          </p:cNvPr>
          <p:cNvCxnSpPr>
            <a:cxnSpLocks/>
          </p:cNvCxnSpPr>
          <p:nvPr/>
        </p:nvCxnSpPr>
        <p:spPr>
          <a:xfrm>
            <a:off x="3431458" y="3092360"/>
            <a:ext cx="100297" cy="816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624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3E1551-1288-F4F4-5C1B-3569CC36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DepthOnly</a:t>
            </a:r>
            <a:r>
              <a:rPr lang="en-US" altLang="ko-KR" dirty="0"/>
              <a:t> Pass Camera</a:t>
            </a:r>
            <a:r>
              <a:rPr lang="ko-KR" altLang="en-US" dirty="0"/>
              <a:t>설정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212EFDE-4288-7E88-2D8D-5DB2E20D2E25}"/>
              </a:ext>
            </a:extLst>
          </p:cNvPr>
          <p:cNvGrpSpPr/>
          <p:nvPr/>
        </p:nvGrpSpPr>
        <p:grpSpPr>
          <a:xfrm>
            <a:off x="2907099" y="1573804"/>
            <a:ext cx="9312086" cy="3130751"/>
            <a:chOff x="-1054484" y="1106151"/>
            <a:chExt cx="9419360" cy="3130751"/>
          </a:xfrm>
        </p:grpSpPr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588F5328-B1F0-AF47-6FF2-619D613A9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64014" y="2749426"/>
              <a:ext cx="8786843" cy="1487476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62C8404-4FFC-40E0-3D26-7D70E863F4D2}"/>
                </a:ext>
              </a:extLst>
            </p:cNvPr>
            <p:cNvSpPr txBox="1"/>
            <p:nvPr/>
          </p:nvSpPr>
          <p:spPr>
            <a:xfrm>
              <a:off x="-1054484" y="1106151"/>
              <a:ext cx="941936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 </a:t>
              </a:r>
              <a:r>
                <a:rPr lang="en-US" altLang="ko-KR" dirty="0" err="1"/>
                <a:t>DirectionLight</a:t>
              </a:r>
              <a:r>
                <a:rPr lang="ko-KR" altLang="en-US" dirty="0"/>
                <a:t>의 임의의 위치에서 </a:t>
              </a:r>
              <a:r>
                <a:rPr lang="en-US" altLang="ko-KR" dirty="0" err="1"/>
                <a:t>ShadowView,ShadowProjection</a:t>
              </a:r>
              <a:r>
                <a:rPr lang="en-US" altLang="ko-KR" dirty="0"/>
                <a:t> </a:t>
              </a:r>
              <a:r>
                <a:rPr lang="ko-KR" altLang="en-US" dirty="0"/>
                <a:t>행렬을</a:t>
              </a:r>
              <a:r>
                <a:rPr lang="en-US" altLang="ko-KR" dirty="0"/>
                <a:t> </a:t>
              </a:r>
              <a:r>
                <a:rPr lang="ko-KR" altLang="en-US" dirty="0"/>
                <a:t>설정하고 </a:t>
              </a:r>
              <a:endParaRPr lang="en-US" altLang="ko-KR" dirty="0"/>
            </a:p>
            <a:p>
              <a:r>
                <a:rPr lang="en-US" altLang="ko-KR" sz="1800" dirty="0" err="1">
                  <a:solidFill>
                    <a:srgbClr val="00008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m_pDeviceContext</a:t>
              </a:r>
              <a:r>
                <a:rPr lang="en-US" altLang="ko-KR" sz="1800" dirty="0">
                  <a:solidFill>
                    <a:srgbClr val="00808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-&gt;</a:t>
              </a:r>
              <a:r>
                <a:rPr lang="en-US" altLang="ko-KR" sz="1800" i="1" dirty="0" err="1">
                  <a:solidFill>
                    <a:srgbClr val="88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OMSetRenderTargets</a:t>
              </a:r>
              <a:r>
                <a:rPr lang="en-US" altLang="ko-KR" sz="1800" i="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(0, </a:t>
              </a:r>
              <a:r>
                <a:rPr lang="en-US" altLang="ko-KR" sz="1800" i="1" dirty="0">
                  <a:solidFill>
                    <a:srgbClr val="A000A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NULL</a:t>
              </a:r>
              <a:r>
                <a:rPr lang="en-US" altLang="ko-KR" sz="1800" i="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, </a:t>
              </a:r>
              <a:r>
                <a:rPr lang="en-US" altLang="ko-KR" sz="1800" i="0" dirty="0" err="1">
                  <a:solidFill>
                    <a:srgbClr val="00008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m_pShadowMapDSV</a:t>
              </a:r>
              <a:r>
                <a:rPr lang="en-US" altLang="ko-KR" sz="1800" i="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.</a:t>
              </a:r>
              <a:r>
                <a:rPr lang="en-US" altLang="ko-KR" sz="1800" i="1" dirty="0" err="1">
                  <a:solidFill>
                    <a:srgbClr val="88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Get</a:t>
              </a:r>
              <a:r>
                <a:rPr lang="en-US" altLang="ko-KR" sz="1800" i="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());</a:t>
              </a:r>
              <a:endParaRPr lang="en-US" altLang="ko-KR" dirty="0"/>
            </a:p>
            <a:p>
              <a:r>
                <a:rPr lang="en-US" altLang="ko-KR" dirty="0"/>
                <a:t>Draw </a:t>
              </a:r>
              <a:r>
                <a:rPr lang="ko-KR" altLang="en-US" dirty="0"/>
                <a:t>호출하여 </a:t>
              </a:r>
              <a:r>
                <a:rPr lang="en-US" altLang="ko-KR" dirty="0"/>
                <a:t>Depth</a:t>
              </a:r>
              <a:r>
                <a:rPr lang="ko-KR" altLang="en-US" dirty="0"/>
                <a:t>값이 기록된 텍스처를 얻는다</a:t>
              </a:r>
              <a:r>
                <a:rPr lang="en-US" altLang="ko-KR" dirty="0"/>
                <a:t>.(</a:t>
              </a:r>
              <a:r>
                <a:rPr lang="ko-KR" altLang="en-US" dirty="0"/>
                <a:t>텍스처 크기의 </a:t>
              </a:r>
              <a:r>
                <a:rPr lang="en-US" altLang="ko-KR" dirty="0" err="1"/>
                <a:t>RSSetViewports</a:t>
              </a:r>
              <a:r>
                <a:rPr lang="en-US" altLang="ko-KR" dirty="0"/>
                <a:t> </a:t>
              </a:r>
              <a:r>
                <a:rPr lang="ko-KR" altLang="en-US" dirty="0"/>
                <a:t>필요</a:t>
              </a:r>
              <a:r>
                <a:rPr lang="en-US" altLang="ko-KR" dirty="0"/>
                <a:t>)</a:t>
              </a:r>
            </a:p>
            <a:p>
              <a:r>
                <a:rPr lang="ko-KR" altLang="en-US" dirty="0"/>
                <a:t>임의의 위치</a:t>
              </a:r>
              <a:r>
                <a:rPr lang="en-US" altLang="ko-KR" dirty="0"/>
                <a:t>= </a:t>
              </a:r>
              <a:r>
                <a:rPr lang="ko-KR" altLang="en-US" dirty="0"/>
                <a:t>캐릭터 또는 카메라 에서의 </a:t>
              </a:r>
              <a:r>
                <a:rPr lang="en-US" altLang="ko-KR" dirty="0" err="1"/>
                <a:t>DirectionLight</a:t>
              </a:r>
              <a:r>
                <a:rPr lang="en-US" altLang="ko-KR" dirty="0"/>
                <a:t> </a:t>
              </a:r>
              <a:r>
                <a:rPr lang="ko-KR" altLang="en-US" dirty="0"/>
                <a:t>방향성을 유지하는 상대적 위치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C84E1FB-10C0-EFFD-7D1F-6143C0FBE2B8}"/>
              </a:ext>
            </a:extLst>
          </p:cNvPr>
          <p:cNvGrpSpPr/>
          <p:nvPr/>
        </p:nvGrpSpPr>
        <p:grpSpPr>
          <a:xfrm>
            <a:off x="92702" y="1506796"/>
            <a:ext cx="4515171" cy="4670996"/>
            <a:chOff x="7799087" y="956483"/>
            <a:chExt cx="4515171" cy="517382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79ABEC3-CCE1-70E3-C6B8-FAC49EF2283A}"/>
                </a:ext>
              </a:extLst>
            </p:cNvPr>
            <p:cNvCxnSpPr>
              <a:cxnSpLocks/>
              <a:stCxn id="16" idx="2"/>
              <a:endCxn id="16" idx="4"/>
            </p:cNvCxnSpPr>
            <p:nvPr/>
          </p:nvCxnSpPr>
          <p:spPr>
            <a:xfrm>
              <a:off x="7815107" y="6097464"/>
              <a:ext cx="4260496" cy="0"/>
            </a:xfrm>
            <a:prstGeom prst="line">
              <a:avLst/>
            </a:prstGeom>
            <a:ln w="3810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3" name="3D 모델 42" descr="Video camera">
                  <a:extLst>
                    <a:ext uri="{FF2B5EF4-FFF2-40B4-BE49-F238E27FC236}">
                      <a16:creationId xmlns:a16="http://schemas.microsoft.com/office/drawing/2014/main" id="{66250988-8D5D-4EDD-CB1E-967A7A1EA2C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085624963"/>
                    </p:ext>
                  </p:extLst>
                </p:nvPr>
              </p:nvGraphicFramePr>
              <p:xfrm rot="21347115">
                <a:off x="8061382" y="4843693"/>
                <a:ext cx="880991" cy="495034"/>
              </p:xfrm>
              <a:graphic>
                <a:graphicData uri="http://schemas.microsoft.com/office/drawing/2017/model3d">
                  <am3d:model3d r:embed="rId3">
                    <am3d:spPr>
                      <a:xfrm rot="21347115">
                        <a:off x="0" y="0"/>
                        <a:ext cx="880991" cy="495034"/>
                      </a:xfrm>
                      <a:prstGeom prst="rect">
                        <a:avLst/>
                      </a:prstGeom>
                    </am3d:spPr>
                    <am3d:camera>
                      <am3d:pos x="0" y="0" z="5688015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573662" d="1000000"/>
                      <am3d:preTrans dx="0" dy="-8794003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345919" ay="4504659" az="1304825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88391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3" name="3D 모델 42" descr="Video camera">
                  <a:extLst>
                    <a:ext uri="{FF2B5EF4-FFF2-40B4-BE49-F238E27FC236}">
                      <a16:creationId xmlns:a16="http://schemas.microsoft.com/office/drawing/2014/main" id="{66250988-8D5D-4EDD-CB1E-967A7A1EA2C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21347115">
                  <a:off x="354997" y="5016219"/>
                  <a:ext cx="880991" cy="44692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FD90B18-C5EE-4D52-F5DD-88C7A992A34C}"/>
                </a:ext>
              </a:extLst>
            </p:cNvPr>
            <p:cNvGrpSpPr/>
            <p:nvPr/>
          </p:nvGrpSpPr>
          <p:grpSpPr>
            <a:xfrm>
              <a:off x="7815107" y="1160171"/>
              <a:ext cx="4499151" cy="4970137"/>
              <a:chOff x="7166178" y="1148479"/>
              <a:chExt cx="4499151" cy="4970137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4C7DDFBF-DA32-DDE0-3882-6361E1EA6D1D}"/>
                  </a:ext>
                </a:extLst>
              </p:cNvPr>
              <p:cNvGrpSpPr/>
              <p:nvPr/>
            </p:nvGrpSpPr>
            <p:grpSpPr>
              <a:xfrm>
                <a:off x="7166178" y="1148479"/>
                <a:ext cx="4499151" cy="4970137"/>
                <a:chOff x="4954187" y="850461"/>
                <a:chExt cx="4499151" cy="4970137"/>
              </a:xfrm>
            </p:grpSpPr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D657238B-B5CE-44FA-5FDC-08069E120B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45174" y="2944079"/>
                  <a:ext cx="994843" cy="0"/>
                </a:xfrm>
                <a:prstGeom prst="line">
                  <a:avLst/>
                </a:prstGeom>
                <a:ln w="38100"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89A49088-2AAC-3E46-73A9-12B417F83146}"/>
                    </a:ext>
                  </a:extLst>
                </p:cNvPr>
                <p:cNvGrpSpPr/>
                <p:nvPr/>
              </p:nvGrpSpPr>
              <p:grpSpPr>
                <a:xfrm>
                  <a:off x="4954187" y="850461"/>
                  <a:ext cx="4499151" cy="4970137"/>
                  <a:chOff x="4954187" y="850461"/>
                  <a:chExt cx="4499151" cy="4970137"/>
                </a:xfrm>
              </p:grpSpPr>
              <p:sp>
                <p:nvSpPr>
                  <p:cNvPr id="16" name="이등변 삼각형 15">
                    <a:extLst>
                      <a:ext uri="{FF2B5EF4-FFF2-40B4-BE49-F238E27FC236}">
                        <a16:creationId xmlns:a16="http://schemas.microsoft.com/office/drawing/2014/main" id="{DF2FA279-E85B-628A-2319-1BA75F06F3D5}"/>
                      </a:ext>
                    </a:extLst>
                  </p:cNvPr>
                  <p:cNvSpPr/>
                  <p:nvPr/>
                </p:nvSpPr>
                <p:spPr>
                  <a:xfrm>
                    <a:off x="4954187" y="2038743"/>
                    <a:ext cx="4260496" cy="3749011"/>
                  </a:xfrm>
                  <a:prstGeom prst="triangle">
                    <a:avLst>
                      <a:gd name="adj" fmla="val 49115"/>
                    </a:avLst>
                  </a:prstGeom>
                  <a:noFill/>
                  <a:ln w="38100">
                    <a:prstDash val="lg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924A43C5-9D9A-F5CF-1C26-F34544902045}"/>
                      </a:ext>
                    </a:extLst>
                  </p:cNvPr>
                  <p:cNvSpPr/>
                  <p:nvPr/>
                </p:nvSpPr>
                <p:spPr>
                  <a:xfrm>
                    <a:off x="6221229" y="4460296"/>
                    <a:ext cx="534640" cy="83967"/>
                  </a:xfrm>
                  <a:prstGeom prst="rect">
                    <a:avLst/>
                  </a:prstGeom>
                  <a:solidFill>
                    <a:schemeClr val="accent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AF076C8B-5C7C-958B-4C72-08B8E14FBA9D}"/>
                      </a:ext>
                    </a:extLst>
                  </p:cNvPr>
                  <p:cNvSpPr txBox="1"/>
                  <p:nvPr/>
                </p:nvSpPr>
                <p:spPr>
                  <a:xfrm>
                    <a:off x="6243602" y="2547897"/>
                    <a:ext cx="1563248" cy="34090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400" dirty="0" err="1"/>
                      <a:t>NearDepth</a:t>
                    </a:r>
                    <a:r>
                      <a:rPr lang="en-US" altLang="ko-KR" sz="1400" dirty="0"/>
                      <a:t> = 0.0</a:t>
                    </a:r>
                    <a:endParaRPr lang="ko-KR" altLang="en-US" sz="1400" dirty="0"/>
                  </a:p>
                </p:txBody>
              </p: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0828A7DE-2BF1-ECE9-8C9F-4AA56764A34F}"/>
                      </a:ext>
                    </a:extLst>
                  </p:cNvPr>
                  <p:cNvSpPr txBox="1"/>
                  <p:nvPr/>
                </p:nvSpPr>
                <p:spPr>
                  <a:xfrm>
                    <a:off x="6314040" y="5445599"/>
                    <a:ext cx="1662443" cy="374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600" dirty="0"/>
                      <a:t>Far Depth = 1.0</a:t>
                    </a:r>
                    <a:endParaRPr lang="ko-KR" altLang="en-US" sz="1600" dirty="0"/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B7FAA80F-2BE5-2AFB-6125-9F1968C7580A}"/>
                      </a:ext>
                    </a:extLst>
                  </p:cNvPr>
                  <p:cNvSpPr txBox="1"/>
                  <p:nvPr/>
                </p:nvSpPr>
                <p:spPr>
                  <a:xfrm>
                    <a:off x="6406824" y="4111756"/>
                    <a:ext cx="69809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ko-KR" dirty="0"/>
                      <a:t>0.5</a:t>
                    </a:r>
                    <a:endParaRPr lang="ko-KR" altLang="en-US" dirty="0"/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5BC98B85-37C4-E834-0D87-53B699A8879E}"/>
                      </a:ext>
                    </a:extLst>
                  </p:cNvPr>
                  <p:cNvSpPr txBox="1"/>
                  <p:nvPr/>
                </p:nvSpPr>
                <p:spPr>
                  <a:xfrm>
                    <a:off x="8755248" y="4673974"/>
                    <a:ext cx="69809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ko-KR" dirty="0"/>
                      <a:t>0.8</a:t>
                    </a:r>
                    <a:endParaRPr lang="ko-KR" altLang="en-US" dirty="0"/>
                  </a:p>
                </p:txBody>
              </p:sp>
              <p:sp>
                <p:nvSpPr>
                  <p:cNvPr id="35" name="직사각형 34">
                    <a:extLst>
                      <a:ext uri="{FF2B5EF4-FFF2-40B4-BE49-F238E27FC236}">
                        <a16:creationId xmlns:a16="http://schemas.microsoft.com/office/drawing/2014/main" id="{F6259DD3-AD2F-950D-05A8-C050B469EE8A}"/>
                      </a:ext>
                    </a:extLst>
                  </p:cNvPr>
                  <p:cNvSpPr/>
                  <p:nvPr/>
                </p:nvSpPr>
                <p:spPr>
                  <a:xfrm>
                    <a:off x="5300173" y="5112042"/>
                    <a:ext cx="3568524" cy="83966"/>
                  </a:xfrm>
                  <a:prstGeom prst="rect">
                    <a:avLst/>
                  </a:prstGeom>
                  <a:solidFill>
                    <a:schemeClr val="accent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36" name="그림 35">
                    <a:extLst>
                      <a:ext uri="{FF2B5EF4-FFF2-40B4-BE49-F238E27FC236}">
                        <a16:creationId xmlns:a16="http://schemas.microsoft.com/office/drawing/2014/main" id="{A6296D96-0E17-B72C-7C4E-0EA92D7F290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488549" y="850461"/>
                    <a:ext cx="1119047" cy="1062386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ADB7F619-A073-4ED7-3F06-2B3C890431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7294" y="5122606"/>
                <a:ext cx="854968" cy="149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725CFAA0-DCA8-0177-7303-A4D6F6CF9E92}"/>
                  </a:ext>
                </a:extLst>
              </p:cNvPr>
              <p:cNvCxnSpPr>
                <a:cxnSpLocks/>
                <a:stCxn id="58" idx="0"/>
                <a:endCxn id="36" idx="2"/>
              </p:cNvCxnSpPr>
              <p:nvPr/>
            </p:nvCxnSpPr>
            <p:spPr>
              <a:xfrm flipH="1" flipV="1">
                <a:off x="9260064" y="2210865"/>
                <a:ext cx="14634" cy="28407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C0F5F7A-D5AC-7609-9B3D-12B4559B2B9D}"/>
                </a:ext>
              </a:extLst>
            </p:cNvPr>
            <p:cNvSpPr txBox="1"/>
            <p:nvPr/>
          </p:nvSpPr>
          <p:spPr>
            <a:xfrm>
              <a:off x="7948984" y="956483"/>
              <a:ext cx="2451953" cy="6477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/>
                <a:t>DirectionLight</a:t>
              </a:r>
              <a:r>
                <a:rPr lang="en-US" altLang="ko-KR" sz="1600" dirty="0"/>
                <a:t>(Direction)</a:t>
              </a:r>
            </a:p>
            <a:p>
              <a:r>
                <a:rPr lang="en-US" altLang="ko-KR" sz="1600" dirty="0"/>
                <a:t>0.0f , -1.0f, 0.0f</a:t>
              </a:r>
              <a:endParaRPr lang="ko-KR" altLang="en-US" sz="1600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B87CBD56-BED3-5AC4-A4D0-49D167A83BD8}"/>
                </a:ext>
              </a:extLst>
            </p:cNvPr>
            <p:cNvSpPr/>
            <p:nvPr/>
          </p:nvSpPr>
          <p:spPr>
            <a:xfrm>
              <a:off x="9856305" y="5063332"/>
              <a:ext cx="134643" cy="14864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7FE11DCA-9702-4AE4-0F66-D142A3D752AD}"/>
                </a:ext>
              </a:extLst>
            </p:cNvPr>
            <p:cNvSpPr/>
            <p:nvPr/>
          </p:nvSpPr>
          <p:spPr>
            <a:xfrm>
              <a:off x="9836193" y="2048248"/>
              <a:ext cx="134643" cy="148649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640A3289-2D09-8DC1-6B5C-731F63751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99087" y="2171246"/>
              <a:ext cx="1270620" cy="1242488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03B01DD-51E1-CFCC-4587-8D907AF065F0}"/>
                </a:ext>
              </a:extLst>
            </p:cNvPr>
            <p:cNvSpPr txBox="1"/>
            <p:nvPr/>
          </p:nvSpPr>
          <p:spPr>
            <a:xfrm>
              <a:off x="9719280" y="4794351"/>
              <a:ext cx="12276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ShadowLookAt</a:t>
              </a:r>
              <a:endParaRPr lang="ko-KR" altLang="en-US" sz="1200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FF62280-0E0E-B5DD-3854-AB551B777C2A}"/>
                </a:ext>
              </a:extLst>
            </p:cNvPr>
            <p:cNvSpPr txBox="1"/>
            <p:nvPr/>
          </p:nvSpPr>
          <p:spPr>
            <a:xfrm>
              <a:off x="9450796" y="1751917"/>
              <a:ext cx="9800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ShadowPos</a:t>
              </a:r>
              <a:endParaRPr lang="ko-KR" altLang="en-US" sz="1200" dirty="0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8D929FF5-AA79-52B7-C825-BCA38ED63EA8}"/>
              </a:ext>
            </a:extLst>
          </p:cNvPr>
          <p:cNvSpPr txBox="1"/>
          <p:nvPr/>
        </p:nvSpPr>
        <p:spPr>
          <a:xfrm flipH="1">
            <a:off x="0" y="6365227"/>
            <a:ext cx="5108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우리는 </a:t>
            </a:r>
            <a:r>
              <a:rPr lang="ko-KR" altLang="en-US" sz="1400" dirty="0" err="1"/>
              <a:t>한장에</a:t>
            </a:r>
            <a:r>
              <a:rPr lang="ko-KR" altLang="en-US" sz="1400" dirty="0"/>
              <a:t> 최대한 표현하기위해 원근 투영을 사용합니다</a:t>
            </a:r>
            <a:r>
              <a:rPr lang="en-US" altLang="ko-KR" sz="1400" dirty="0"/>
              <a:t>.</a:t>
            </a:r>
            <a:r>
              <a:rPr lang="ko-KR" altLang="en-US" sz="1400" dirty="0"/>
              <a:t> 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43AFC49A-50CD-7722-0414-7BCC92789484}"/>
                  </a:ext>
                </a:extLst>
              </p14:cNvPr>
              <p14:cNvContentPartPr/>
              <p14:nvPr/>
            </p14:nvContentPartPr>
            <p14:xfrm>
              <a:off x="1271066" y="5567751"/>
              <a:ext cx="595080" cy="126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43AFC49A-50CD-7722-0414-7BCC9278948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08066" y="5504751"/>
                <a:ext cx="720720" cy="1382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434B286-364C-C1A8-4A35-C11BCB8B99F6}"/>
              </a:ext>
            </a:extLst>
          </p:cNvPr>
          <p:cNvSpPr txBox="1"/>
          <p:nvPr/>
        </p:nvSpPr>
        <p:spPr>
          <a:xfrm>
            <a:off x="5010650" y="5576001"/>
            <a:ext cx="70726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Depth</a:t>
            </a:r>
            <a:r>
              <a:rPr lang="ko-KR" altLang="en-US" dirty="0">
                <a:solidFill>
                  <a:srgbClr val="FF0000"/>
                </a:solidFill>
              </a:rPr>
              <a:t>값은 광원에서 원근투영후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Near~ Far</a:t>
            </a:r>
            <a:r>
              <a:rPr lang="ko-KR" altLang="en-US" dirty="0">
                <a:solidFill>
                  <a:srgbClr val="FF0000"/>
                </a:solidFill>
              </a:rPr>
              <a:t>를</a:t>
            </a:r>
            <a:r>
              <a:rPr lang="en-US" altLang="ko-KR" dirty="0">
                <a:solidFill>
                  <a:srgbClr val="FF0000"/>
                </a:solidFill>
              </a:rPr>
              <a:t> NDC</a:t>
            </a:r>
            <a:r>
              <a:rPr lang="ko-KR" altLang="en-US">
                <a:solidFill>
                  <a:srgbClr val="FF0000"/>
                </a:solidFill>
              </a:rPr>
              <a:t>에서 </a:t>
            </a:r>
            <a:r>
              <a:rPr lang="en-US" altLang="ko-KR" dirty="0">
                <a:solidFill>
                  <a:srgbClr val="FF0000"/>
                </a:solidFill>
              </a:rPr>
              <a:t>0.0 ~ 1.0 </a:t>
            </a:r>
            <a:r>
              <a:rPr lang="ko-KR" altLang="en-US" dirty="0">
                <a:solidFill>
                  <a:srgbClr val="FF0000"/>
                </a:solidFill>
              </a:rPr>
              <a:t>로 표현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3969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F79116-DB1C-6882-0D0A-82D807707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DepthOnly</a:t>
            </a:r>
            <a:r>
              <a:rPr lang="en-US" altLang="ko-KR" dirty="0"/>
              <a:t> Pass  Depth Texture SRV,DSV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ABE92E-31DC-A797-5E2E-24251AB2B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34" y="1355998"/>
            <a:ext cx="8569712" cy="5423344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13F35C4-BCAB-37EB-B737-4C01AC126B08}"/>
              </a:ext>
            </a:extLst>
          </p:cNvPr>
          <p:cNvCxnSpPr>
            <a:cxnSpLocks/>
          </p:cNvCxnSpPr>
          <p:nvPr/>
        </p:nvCxnSpPr>
        <p:spPr>
          <a:xfrm flipV="1">
            <a:off x="3978548" y="2607177"/>
            <a:ext cx="736317" cy="729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7B6EC0D-E43B-C8D7-D19C-1AF2ABB4C7C4}"/>
              </a:ext>
            </a:extLst>
          </p:cNvPr>
          <p:cNvCxnSpPr>
            <a:cxnSpLocks/>
          </p:cNvCxnSpPr>
          <p:nvPr/>
        </p:nvCxnSpPr>
        <p:spPr>
          <a:xfrm flipH="1" flipV="1">
            <a:off x="6521913" y="6073796"/>
            <a:ext cx="176600" cy="327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4F59DFE-9F07-9172-BB9A-D3E1B841DBAF}"/>
              </a:ext>
            </a:extLst>
          </p:cNvPr>
          <p:cNvSpPr txBox="1"/>
          <p:nvPr/>
        </p:nvSpPr>
        <p:spPr>
          <a:xfrm>
            <a:off x="4552265" y="2237845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00B050"/>
                </a:solidFill>
              </a:rPr>
              <a:t>깊이값</a:t>
            </a:r>
            <a:r>
              <a:rPr lang="ko-KR" altLang="en-US" dirty="0">
                <a:solidFill>
                  <a:srgbClr val="00B050"/>
                </a:solidFill>
              </a:rPr>
              <a:t> 기록 용도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CCB53D-EE0D-F31C-E187-D03B6BBDAB19}"/>
              </a:ext>
            </a:extLst>
          </p:cNvPr>
          <p:cNvSpPr txBox="1"/>
          <p:nvPr/>
        </p:nvSpPr>
        <p:spPr>
          <a:xfrm>
            <a:off x="4714865" y="2703869"/>
            <a:ext cx="428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00B050"/>
                </a:solidFill>
              </a:rPr>
              <a:t>셰이더에서</a:t>
            </a:r>
            <a:r>
              <a:rPr lang="ko-KR" altLang="en-US" dirty="0">
                <a:solidFill>
                  <a:srgbClr val="00B050"/>
                </a:solidFill>
              </a:rPr>
              <a:t> 텍스처 슬롯에 설정 </a:t>
            </a:r>
            <a:r>
              <a:rPr lang="ko-KR" altLang="en-US" dirty="0" err="1">
                <a:solidFill>
                  <a:srgbClr val="00B050"/>
                </a:solidFill>
              </a:rPr>
              <a:t>할용도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4EC2D5-9474-DDD4-E85A-78863AC9693B}"/>
              </a:ext>
            </a:extLst>
          </p:cNvPr>
          <p:cNvSpPr txBox="1"/>
          <p:nvPr/>
        </p:nvSpPr>
        <p:spPr>
          <a:xfrm>
            <a:off x="4244967" y="5496747"/>
            <a:ext cx="4354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00B050"/>
                </a:solidFill>
              </a:rPr>
              <a:t>셰이더에서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 err="1">
                <a:solidFill>
                  <a:srgbClr val="00B050"/>
                </a:solidFill>
              </a:rPr>
              <a:t>깊이버퍼를</a:t>
            </a:r>
            <a:r>
              <a:rPr lang="ko-KR" altLang="en-US" dirty="0">
                <a:solidFill>
                  <a:srgbClr val="00B050"/>
                </a:solidFill>
              </a:rPr>
              <a:t> 슬롯에 설정하고</a:t>
            </a:r>
            <a:endParaRPr lang="en-US" altLang="ko-KR" dirty="0">
              <a:solidFill>
                <a:srgbClr val="00B050"/>
              </a:solidFill>
            </a:endParaRPr>
          </a:p>
          <a:p>
            <a:r>
              <a:rPr lang="en-US" altLang="ko-KR" dirty="0">
                <a:solidFill>
                  <a:srgbClr val="00B050"/>
                </a:solidFill>
              </a:rPr>
              <a:t>           </a:t>
            </a:r>
            <a:r>
              <a:rPr lang="ko-KR" altLang="en-US" dirty="0">
                <a:solidFill>
                  <a:srgbClr val="00B050"/>
                </a:solidFill>
              </a:rPr>
              <a:t>사용하기위한 기 위한 객체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002CE0-95A7-0556-0C2A-184B76AEC4C3}"/>
              </a:ext>
            </a:extLst>
          </p:cNvPr>
          <p:cNvSpPr txBox="1"/>
          <p:nvPr/>
        </p:nvSpPr>
        <p:spPr>
          <a:xfrm>
            <a:off x="4673987" y="4427484"/>
            <a:ext cx="3825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00B050"/>
                </a:solidFill>
              </a:rPr>
              <a:t>깊이값</a:t>
            </a:r>
            <a:r>
              <a:rPr lang="ko-KR" altLang="en-US" dirty="0">
                <a:solidFill>
                  <a:srgbClr val="00B050"/>
                </a:solidFill>
              </a:rPr>
              <a:t> 기록을 설정하기 위한 객체 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6434B0A-B842-BBF8-EE13-FEC5FC573653}"/>
              </a:ext>
            </a:extLst>
          </p:cNvPr>
          <p:cNvCxnSpPr>
            <a:cxnSpLocks/>
          </p:cNvCxnSpPr>
          <p:nvPr/>
        </p:nvCxnSpPr>
        <p:spPr>
          <a:xfrm flipH="1" flipV="1">
            <a:off x="6433613" y="4729760"/>
            <a:ext cx="176600" cy="327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93B71A8-CCCC-EB7A-21CA-05B64EACA46E}"/>
              </a:ext>
            </a:extLst>
          </p:cNvPr>
          <p:cNvCxnSpPr>
            <a:cxnSpLocks/>
          </p:cNvCxnSpPr>
          <p:nvPr/>
        </p:nvCxnSpPr>
        <p:spPr>
          <a:xfrm flipV="1">
            <a:off x="5599910" y="3021697"/>
            <a:ext cx="457410" cy="314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8CD9CFA-F315-1866-48A6-48908076DE35}"/>
              </a:ext>
            </a:extLst>
          </p:cNvPr>
          <p:cNvCxnSpPr>
            <a:cxnSpLocks/>
          </p:cNvCxnSpPr>
          <p:nvPr/>
        </p:nvCxnSpPr>
        <p:spPr>
          <a:xfrm flipV="1">
            <a:off x="3937670" y="1892913"/>
            <a:ext cx="614595" cy="479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12E9ADA-809D-8BAB-A4A6-076E7CABC3C9}"/>
              </a:ext>
            </a:extLst>
          </p:cNvPr>
          <p:cNvSpPr txBox="1"/>
          <p:nvPr/>
        </p:nvSpPr>
        <p:spPr>
          <a:xfrm>
            <a:off x="4552264" y="1602714"/>
            <a:ext cx="3387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B050"/>
                </a:solidFill>
              </a:rPr>
              <a:t>텍스처 해상도 </a:t>
            </a:r>
            <a:r>
              <a:rPr lang="en-US" altLang="ko-KR" dirty="0">
                <a:solidFill>
                  <a:srgbClr val="00B050"/>
                </a:solidFill>
              </a:rPr>
              <a:t>8192*8192 </a:t>
            </a:r>
            <a:r>
              <a:rPr lang="ko-KR" altLang="en-US" dirty="0">
                <a:solidFill>
                  <a:srgbClr val="00B050"/>
                </a:solidFill>
              </a:rPr>
              <a:t>추천</a:t>
            </a:r>
          </a:p>
        </p:txBody>
      </p:sp>
    </p:spTree>
    <p:extLst>
      <p:ext uri="{BB962C8B-B14F-4D97-AF65-F5344CB8AC3E}">
        <p14:creationId xmlns:p14="http://schemas.microsoft.com/office/powerpoint/2010/main" val="2457873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16768</TotalTime>
  <Words>1464</Words>
  <Application>Microsoft Office PowerPoint</Application>
  <PresentationFormat>와이드스크린</PresentationFormat>
  <Paragraphs>252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돋움체</vt:lpstr>
      <vt:lpstr>맑은 고딕</vt:lpstr>
      <vt:lpstr>Arial</vt:lpstr>
      <vt:lpstr>Office 테마</vt:lpstr>
      <vt:lpstr>Direct3D11 프로그래밍</vt:lpstr>
      <vt:lpstr>학습목표</vt:lpstr>
      <vt:lpstr>태양의 그림자</vt:lpstr>
      <vt:lpstr>멀티 패스 렌더링</vt:lpstr>
      <vt:lpstr>복습:Vertex Shader Stage</vt:lpstr>
      <vt:lpstr>복습: Output-Merger Stage</vt:lpstr>
      <vt:lpstr>복습: 깊이 버퍼(Depth-Buffer)</vt:lpstr>
      <vt:lpstr>DepthOnly Pass Camera설정</vt:lpstr>
      <vt:lpstr>DepthOnly Pass  Depth Texture SRV,DSV</vt:lpstr>
      <vt:lpstr>DepthOnly Pass Vertex Shader</vt:lpstr>
      <vt:lpstr>RenderPass VertexShader</vt:lpstr>
      <vt:lpstr>RenderPass PS에서의 Texture활용</vt:lpstr>
      <vt:lpstr>RenderPass Pixel Shader</vt:lpstr>
      <vt:lpstr>그림자 적용 하기</vt:lpstr>
      <vt:lpstr>Percentage Closer Filtering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Direct3D 프로그래밍</dc:title>
  <dc:creator>동원 이</dc:creator>
  <cp:lastModifiedBy>Dongwon Lee</cp:lastModifiedBy>
  <cp:revision>1960</cp:revision>
  <dcterms:created xsi:type="dcterms:W3CDTF">2023-08-01T07:18:03Z</dcterms:created>
  <dcterms:modified xsi:type="dcterms:W3CDTF">2025-11-02T21:13:44Z</dcterms:modified>
</cp:coreProperties>
</file>